
<file path=[Content_Types].xml><?xml version="1.0" encoding="utf-8"?>
<Types xmlns="http://schemas.openxmlformats.org/package/2006/content-types">
  <Default Extension="jfif" ContentType="image/jpeg"/>
  <Default Extension="jpeg" ContentType="image/jpeg"/>
  <Default Extension="jpg" ContentType="image/jpeg"/>
  <Default Extension="mkv" ContentType="video/unknown"/>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4"/>
  </p:sldMasterIdLst>
  <p:notesMasterIdLst>
    <p:notesMasterId r:id="rId37"/>
  </p:notesMasterIdLst>
  <p:sldIdLst>
    <p:sldId id="261" r:id="rId5"/>
    <p:sldId id="276" r:id="rId6"/>
    <p:sldId id="280" r:id="rId7"/>
    <p:sldId id="278" r:id="rId8"/>
    <p:sldId id="262" r:id="rId9"/>
    <p:sldId id="279" r:id="rId10"/>
    <p:sldId id="277" r:id="rId11"/>
    <p:sldId id="266" r:id="rId12"/>
    <p:sldId id="265" r:id="rId13"/>
    <p:sldId id="282" r:id="rId14"/>
    <p:sldId id="260" r:id="rId15"/>
    <p:sldId id="290" r:id="rId16"/>
    <p:sldId id="268" r:id="rId17"/>
    <p:sldId id="263" r:id="rId18"/>
    <p:sldId id="269" r:id="rId19"/>
    <p:sldId id="270" r:id="rId20"/>
    <p:sldId id="272" r:id="rId21"/>
    <p:sldId id="273" r:id="rId22"/>
    <p:sldId id="274" r:id="rId23"/>
    <p:sldId id="275" r:id="rId24"/>
    <p:sldId id="287" r:id="rId25"/>
    <p:sldId id="281" r:id="rId26"/>
    <p:sldId id="284" r:id="rId27"/>
    <p:sldId id="283" r:id="rId28"/>
    <p:sldId id="285" r:id="rId29"/>
    <p:sldId id="286" r:id="rId30"/>
    <p:sldId id="288" r:id="rId31"/>
    <p:sldId id="289" r:id="rId32"/>
    <p:sldId id="291" r:id="rId33"/>
    <p:sldId id="292" r:id="rId34"/>
    <p:sldId id="258" r:id="rId35"/>
    <p:sldId id="26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8" autoAdjust="0"/>
    <p:restoredTop sz="68286" autoAdjust="0"/>
  </p:normalViewPr>
  <p:slideViewPr>
    <p:cSldViewPr snapToGrid="0">
      <p:cViewPr varScale="1">
        <p:scale>
          <a:sx n="78" d="100"/>
          <a:sy n="78" d="100"/>
        </p:scale>
        <p:origin x="158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BE7AC0-6E1C-4EC5-A285-15C60D75379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C62F1088-D7D3-4A3A-9BCE-0909B7A17C07}">
      <dgm:prSet/>
      <dgm:spPr/>
      <dgm:t>
        <a:bodyPr/>
        <a:lstStyle/>
        <a:p>
          <a:r>
            <a:rPr lang="en-US" dirty="0"/>
            <a:t>iPad and Tablets</a:t>
          </a:r>
        </a:p>
      </dgm:t>
    </dgm:pt>
    <dgm:pt modelId="{8510C459-2211-43C4-8181-250058F89BE4}" type="parTrans" cxnId="{0C3F09D0-DA5C-4829-990E-C5CF773D167A}">
      <dgm:prSet/>
      <dgm:spPr/>
      <dgm:t>
        <a:bodyPr/>
        <a:lstStyle/>
        <a:p>
          <a:endParaRPr lang="en-US"/>
        </a:p>
      </dgm:t>
    </dgm:pt>
    <dgm:pt modelId="{E15D3E35-A034-4366-B050-CDF494C159A8}" type="sibTrans" cxnId="{0C3F09D0-DA5C-4829-990E-C5CF773D167A}">
      <dgm:prSet/>
      <dgm:spPr/>
      <dgm:t>
        <a:bodyPr/>
        <a:lstStyle/>
        <a:p>
          <a:endParaRPr lang="en-US"/>
        </a:p>
      </dgm:t>
    </dgm:pt>
    <dgm:pt modelId="{52657C95-FF56-4DD9-BD89-DCC8C86EB074}">
      <dgm:prSet/>
      <dgm:spPr/>
      <dgm:t>
        <a:bodyPr/>
        <a:lstStyle/>
        <a:p>
          <a:r>
            <a:rPr lang="en-US"/>
            <a:t>We decided as a group to stick with echoAR it works well with both Apple and android products.</a:t>
          </a:r>
        </a:p>
      </dgm:t>
    </dgm:pt>
    <dgm:pt modelId="{0C46CB11-55AA-486A-B3AF-A7BEA3C5FA31}" type="parTrans" cxnId="{845B4CC2-1828-4284-B997-75349F165BD5}">
      <dgm:prSet/>
      <dgm:spPr/>
      <dgm:t>
        <a:bodyPr/>
        <a:lstStyle/>
        <a:p>
          <a:endParaRPr lang="en-US"/>
        </a:p>
      </dgm:t>
    </dgm:pt>
    <dgm:pt modelId="{D217D1EE-0B54-4E60-AD6E-39AD177A1F7F}" type="sibTrans" cxnId="{845B4CC2-1828-4284-B997-75349F165BD5}">
      <dgm:prSet/>
      <dgm:spPr/>
      <dgm:t>
        <a:bodyPr/>
        <a:lstStyle/>
        <a:p>
          <a:endParaRPr lang="en-US"/>
        </a:p>
      </dgm:t>
    </dgm:pt>
    <dgm:pt modelId="{D85C8A1D-E760-4AA7-A171-75705489337C}">
      <dgm:prSet/>
      <dgm:spPr/>
      <dgm:t>
        <a:bodyPr/>
        <a:lstStyle/>
        <a:p>
          <a:r>
            <a:rPr lang="en-US" dirty="0"/>
            <a:t>What is </a:t>
          </a:r>
          <a:r>
            <a:rPr lang="en-US" dirty="0" err="1"/>
            <a:t>EchoAR</a:t>
          </a:r>
          <a:r>
            <a:rPr lang="en-US" dirty="0"/>
            <a:t>?</a:t>
          </a:r>
        </a:p>
      </dgm:t>
    </dgm:pt>
    <dgm:pt modelId="{4E4D4585-9FA7-4BB0-93E2-2B92ECC9F10C}" type="parTrans" cxnId="{F44828D1-FF0A-4F53-8E01-69524DEE7078}">
      <dgm:prSet/>
      <dgm:spPr/>
      <dgm:t>
        <a:bodyPr/>
        <a:lstStyle/>
        <a:p>
          <a:endParaRPr lang="en-US"/>
        </a:p>
      </dgm:t>
    </dgm:pt>
    <dgm:pt modelId="{D416C982-77B7-480F-A2CB-E53021B589C8}" type="sibTrans" cxnId="{F44828D1-FF0A-4F53-8E01-69524DEE7078}">
      <dgm:prSet/>
      <dgm:spPr/>
      <dgm:t>
        <a:bodyPr/>
        <a:lstStyle/>
        <a:p>
          <a:endParaRPr lang="en-US"/>
        </a:p>
      </dgm:t>
    </dgm:pt>
    <dgm:pt modelId="{218BBDB7-CCA8-444F-8124-F793DE9F0E3D}">
      <dgm:prSet/>
      <dgm:spPr/>
      <dgm:t>
        <a:bodyPr/>
        <a:lstStyle/>
        <a:p>
          <a:r>
            <a:rPr kumimoji="0" lang="en-US" b="0" i="0" u="none" strike="noStrike" cap="none" spc="0" normalizeH="0" baseline="0" noProof="0" dirty="0">
              <a:ln>
                <a:noFill/>
              </a:ln>
              <a:solidFill>
                <a:schemeClr val="tx1"/>
              </a:solidFill>
              <a:effectLst/>
              <a:uLnTx/>
              <a:uFillTx/>
              <a:latin typeface="Avenir Next LT Pro"/>
              <a:ea typeface="+mn-ea"/>
              <a:cs typeface="+mn-cs"/>
            </a:rPr>
            <a:t>Echo AR is a platform where you can generate digital objects through your phone.</a:t>
          </a:r>
          <a:endParaRPr lang="en-US" dirty="0">
            <a:solidFill>
              <a:schemeClr val="tx1"/>
            </a:solidFill>
          </a:endParaRPr>
        </a:p>
      </dgm:t>
    </dgm:pt>
    <dgm:pt modelId="{1F9DBCFF-1EA5-4D37-9AC4-1C615DB6202A}" type="parTrans" cxnId="{E708BFDE-AA83-41C2-BF93-954EE3405113}">
      <dgm:prSet/>
      <dgm:spPr/>
      <dgm:t>
        <a:bodyPr/>
        <a:lstStyle/>
        <a:p>
          <a:endParaRPr lang="en-US"/>
        </a:p>
      </dgm:t>
    </dgm:pt>
    <dgm:pt modelId="{CFAFBD68-BB16-4C16-90B4-2C4ACE795C7E}" type="sibTrans" cxnId="{E708BFDE-AA83-41C2-BF93-954EE3405113}">
      <dgm:prSet/>
      <dgm:spPr/>
      <dgm:t>
        <a:bodyPr/>
        <a:lstStyle/>
        <a:p>
          <a:endParaRPr lang="en-US"/>
        </a:p>
      </dgm:t>
    </dgm:pt>
    <dgm:pt modelId="{77F232F4-EE16-404E-91BF-C505616F858D}" type="pres">
      <dgm:prSet presAssocID="{B6BE7AC0-6E1C-4EC5-A285-15C60D753791}" presName="Name0" presStyleCnt="0">
        <dgm:presLayoutVars>
          <dgm:dir/>
          <dgm:animLvl val="lvl"/>
          <dgm:resizeHandles val="exact"/>
        </dgm:presLayoutVars>
      </dgm:prSet>
      <dgm:spPr/>
    </dgm:pt>
    <dgm:pt modelId="{188F3F08-BCDD-4246-9C59-6DA2FB9DAFD3}" type="pres">
      <dgm:prSet presAssocID="{C62F1088-D7D3-4A3A-9BCE-0909B7A17C07}" presName="linNode" presStyleCnt="0"/>
      <dgm:spPr/>
    </dgm:pt>
    <dgm:pt modelId="{C40B54C8-767D-489E-8B9D-9D72313D3F45}" type="pres">
      <dgm:prSet presAssocID="{C62F1088-D7D3-4A3A-9BCE-0909B7A17C07}" presName="parentText" presStyleLbl="node1" presStyleIdx="0" presStyleCnt="2">
        <dgm:presLayoutVars>
          <dgm:chMax val="1"/>
          <dgm:bulletEnabled val="1"/>
        </dgm:presLayoutVars>
      </dgm:prSet>
      <dgm:spPr/>
    </dgm:pt>
    <dgm:pt modelId="{3D229CDD-816B-45A9-9A1F-321535B916CB}" type="pres">
      <dgm:prSet presAssocID="{C62F1088-D7D3-4A3A-9BCE-0909B7A17C07}" presName="descendantText" presStyleLbl="alignAccFollowNode1" presStyleIdx="0" presStyleCnt="2">
        <dgm:presLayoutVars>
          <dgm:bulletEnabled val="1"/>
        </dgm:presLayoutVars>
      </dgm:prSet>
      <dgm:spPr/>
    </dgm:pt>
    <dgm:pt modelId="{D6DD16FB-1E17-42AE-8AC1-9C83001D80C9}" type="pres">
      <dgm:prSet presAssocID="{E15D3E35-A034-4366-B050-CDF494C159A8}" presName="sp" presStyleCnt="0"/>
      <dgm:spPr/>
    </dgm:pt>
    <dgm:pt modelId="{8CD175E2-E32C-4083-B4A6-7BCC194D1F6C}" type="pres">
      <dgm:prSet presAssocID="{D85C8A1D-E760-4AA7-A171-75705489337C}" presName="linNode" presStyleCnt="0"/>
      <dgm:spPr/>
    </dgm:pt>
    <dgm:pt modelId="{FAB28A4D-11C9-46DC-B519-9C168586FF78}" type="pres">
      <dgm:prSet presAssocID="{D85C8A1D-E760-4AA7-A171-75705489337C}" presName="parentText" presStyleLbl="node1" presStyleIdx="1" presStyleCnt="2">
        <dgm:presLayoutVars>
          <dgm:chMax val="1"/>
          <dgm:bulletEnabled val="1"/>
        </dgm:presLayoutVars>
      </dgm:prSet>
      <dgm:spPr/>
    </dgm:pt>
    <dgm:pt modelId="{2F598E3F-2030-4063-BD24-057E59E4FCAE}" type="pres">
      <dgm:prSet presAssocID="{D85C8A1D-E760-4AA7-A171-75705489337C}" presName="descendantText" presStyleLbl="alignAccFollowNode1" presStyleIdx="1" presStyleCnt="2">
        <dgm:presLayoutVars>
          <dgm:bulletEnabled val="1"/>
        </dgm:presLayoutVars>
      </dgm:prSet>
      <dgm:spPr/>
    </dgm:pt>
  </dgm:ptLst>
  <dgm:cxnLst>
    <dgm:cxn modelId="{70D30C1A-5974-4E01-8894-068E4E72F3EC}" type="presOf" srcId="{D85C8A1D-E760-4AA7-A171-75705489337C}" destId="{FAB28A4D-11C9-46DC-B519-9C168586FF78}" srcOrd="0" destOrd="0" presId="urn:microsoft.com/office/officeart/2005/8/layout/vList5"/>
    <dgm:cxn modelId="{58180C5E-C260-4470-A2BA-23F4DA6FE98A}" type="presOf" srcId="{C62F1088-D7D3-4A3A-9BCE-0909B7A17C07}" destId="{C40B54C8-767D-489E-8B9D-9D72313D3F45}" srcOrd="0" destOrd="0" presId="urn:microsoft.com/office/officeart/2005/8/layout/vList5"/>
    <dgm:cxn modelId="{C9EE1F42-AEB5-4B28-AB19-A72A54C9BE6A}" type="presOf" srcId="{52657C95-FF56-4DD9-BD89-DCC8C86EB074}" destId="{3D229CDD-816B-45A9-9A1F-321535B916CB}" srcOrd="0" destOrd="0" presId="urn:microsoft.com/office/officeart/2005/8/layout/vList5"/>
    <dgm:cxn modelId="{B0E10657-5E32-42CB-878E-150E73C1AF6C}" type="presOf" srcId="{B6BE7AC0-6E1C-4EC5-A285-15C60D753791}" destId="{77F232F4-EE16-404E-91BF-C505616F858D}" srcOrd="0" destOrd="0" presId="urn:microsoft.com/office/officeart/2005/8/layout/vList5"/>
    <dgm:cxn modelId="{726C6EA0-6890-4E28-8AE7-7E6C98C66DDB}" type="presOf" srcId="{218BBDB7-CCA8-444F-8124-F793DE9F0E3D}" destId="{2F598E3F-2030-4063-BD24-057E59E4FCAE}" srcOrd="0" destOrd="0" presId="urn:microsoft.com/office/officeart/2005/8/layout/vList5"/>
    <dgm:cxn modelId="{845B4CC2-1828-4284-B997-75349F165BD5}" srcId="{C62F1088-D7D3-4A3A-9BCE-0909B7A17C07}" destId="{52657C95-FF56-4DD9-BD89-DCC8C86EB074}" srcOrd="0" destOrd="0" parTransId="{0C46CB11-55AA-486A-B3AF-A7BEA3C5FA31}" sibTransId="{D217D1EE-0B54-4E60-AD6E-39AD177A1F7F}"/>
    <dgm:cxn modelId="{0C3F09D0-DA5C-4829-990E-C5CF773D167A}" srcId="{B6BE7AC0-6E1C-4EC5-A285-15C60D753791}" destId="{C62F1088-D7D3-4A3A-9BCE-0909B7A17C07}" srcOrd="0" destOrd="0" parTransId="{8510C459-2211-43C4-8181-250058F89BE4}" sibTransId="{E15D3E35-A034-4366-B050-CDF494C159A8}"/>
    <dgm:cxn modelId="{F44828D1-FF0A-4F53-8E01-69524DEE7078}" srcId="{B6BE7AC0-6E1C-4EC5-A285-15C60D753791}" destId="{D85C8A1D-E760-4AA7-A171-75705489337C}" srcOrd="1" destOrd="0" parTransId="{4E4D4585-9FA7-4BB0-93E2-2B92ECC9F10C}" sibTransId="{D416C982-77B7-480F-A2CB-E53021B589C8}"/>
    <dgm:cxn modelId="{E708BFDE-AA83-41C2-BF93-954EE3405113}" srcId="{D85C8A1D-E760-4AA7-A171-75705489337C}" destId="{218BBDB7-CCA8-444F-8124-F793DE9F0E3D}" srcOrd="0" destOrd="0" parTransId="{1F9DBCFF-1EA5-4D37-9AC4-1C615DB6202A}" sibTransId="{CFAFBD68-BB16-4C16-90B4-2C4ACE795C7E}"/>
    <dgm:cxn modelId="{A0F2BF3E-4C0B-45EB-9FA5-397EA4E5C6C5}" type="presParOf" srcId="{77F232F4-EE16-404E-91BF-C505616F858D}" destId="{188F3F08-BCDD-4246-9C59-6DA2FB9DAFD3}" srcOrd="0" destOrd="0" presId="urn:microsoft.com/office/officeart/2005/8/layout/vList5"/>
    <dgm:cxn modelId="{9A053395-45BB-47F1-A7EA-4298C14D2A11}" type="presParOf" srcId="{188F3F08-BCDD-4246-9C59-6DA2FB9DAFD3}" destId="{C40B54C8-767D-489E-8B9D-9D72313D3F45}" srcOrd="0" destOrd="0" presId="urn:microsoft.com/office/officeart/2005/8/layout/vList5"/>
    <dgm:cxn modelId="{D44D35BD-F3B1-4FB3-B0B6-E9B3684E0686}" type="presParOf" srcId="{188F3F08-BCDD-4246-9C59-6DA2FB9DAFD3}" destId="{3D229CDD-816B-45A9-9A1F-321535B916CB}" srcOrd="1" destOrd="0" presId="urn:microsoft.com/office/officeart/2005/8/layout/vList5"/>
    <dgm:cxn modelId="{9A0C35C3-5778-4B60-B068-74B7744CCE10}" type="presParOf" srcId="{77F232F4-EE16-404E-91BF-C505616F858D}" destId="{D6DD16FB-1E17-42AE-8AC1-9C83001D80C9}" srcOrd="1" destOrd="0" presId="urn:microsoft.com/office/officeart/2005/8/layout/vList5"/>
    <dgm:cxn modelId="{AB88A801-713B-4488-AC2C-A7BDBBA57A19}" type="presParOf" srcId="{77F232F4-EE16-404E-91BF-C505616F858D}" destId="{8CD175E2-E32C-4083-B4A6-7BCC194D1F6C}" srcOrd="2" destOrd="0" presId="urn:microsoft.com/office/officeart/2005/8/layout/vList5"/>
    <dgm:cxn modelId="{73484B59-EED2-410A-9D56-A0F96FC0EB76}" type="presParOf" srcId="{8CD175E2-E32C-4083-B4A6-7BCC194D1F6C}" destId="{FAB28A4D-11C9-46DC-B519-9C168586FF78}" srcOrd="0" destOrd="0" presId="urn:microsoft.com/office/officeart/2005/8/layout/vList5"/>
    <dgm:cxn modelId="{14E34655-22D4-4D94-8F78-D66F357FF740}" type="presParOf" srcId="{8CD175E2-E32C-4083-B4A6-7BCC194D1F6C}" destId="{2F598E3F-2030-4063-BD24-057E59E4FCA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29CDD-816B-45A9-9A1F-321535B916CB}">
      <dsp:nvSpPr>
        <dsp:cNvPr id="0" name=""/>
        <dsp:cNvSpPr/>
      </dsp:nvSpPr>
      <dsp:spPr>
        <a:xfrm rot="5400000">
          <a:off x="2738846" y="-753111"/>
          <a:ext cx="1374664" cy="322463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We decided as a group to stick with echoAR it works well with both Apple and android products.</a:t>
          </a:r>
        </a:p>
      </dsp:txBody>
      <dsp:txXfrm rot="-5400000">
        <a:off x="1813859" y="238982"/>
        <a:ext cx="3157532" cy="1240452"/>
      </dsp:txXfrm>
    </dsp:sp>
    <dsp:sp modelId="{C40B54C8-767D-489E-8B9D-9D72313D3F45}">
      <dsp:nvSpPr>
        <dsp:cNvPr id="0" name=""/>
        <dsp:cNvSpPr/>
      </dsp:nvSpPr>
      <dsp:spPr>
        <a:xfrm>
          <a:off x="0" y="43"/>
          <a:ext cx="1813859" cy="1718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iPad and Tablets</a:t>
          </a:r>
        </a:p>
      </dsp:txBody>
      <dsp:txXfrm>
        <a:off x="83882" y="83925"/>
        <a:ext cx="1646095" cy="1550566"/>
      </dsp:txXfrm>
    </dsp:sp>
    <dsp:sp modelId="{2F598E3F-2030-4063-BD24-057E59E4FCAE}">
      <dsp:nvSpPr>
        <dsp:cNvPr id="0" name=""/>
        <dsp:cNvSpPr/>
      </dsp:nvSpPr>
      <dsp:spPr>
        <a:xfrm rot="5400000">
          <a:off x="2738846" y="1051135"/>
          <a:ext cx="1374664" cy="322463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kumimoji="0" lang="en-US" sz="1800" b="0" i="0" u="none" strike="noStrike" kern="1200" cap="none" spc="0" normalizeH="0" baseline="0" noProof="0" dirty="0">
              <a:ln>
                <a:noFill/>
              </a:ln>
              <a:solidFill>
                <a:schemeClr val="tx1"/>
              </a:solidFill>
              <a:effectLst/>
              <a:uLnTx/>
              <a:uFillTx/>
              <a:latin typeface="Avenir Next LT Pro"/>
              <a:ea typeface="+mn-ea"/>
              <a:cs typeface="+mn-cs"/>
            </a:rPr>
            <a:t>Echo AR is a platform where you can generate digital objects through your phone.</a:t>
          </a:r>
          <a:endParaRPr lang="en-US" sz="1800" kern="1200" dirty="0">
            <a:solidFill>
              <a:schemeClr val="tx1"/>
            </a:solidFill>
          </a:endParaRPr>
        </a:p>
      </dsp:txBody>
      <dsp:txXfrm rot="-5400000">
        <a:off x="1813859" y="2043228"/>
        <a:ext cx="3157532" cy="1240452"/>
      </dsp:txXfrm>
    </dsp:sp>
    <dsp:sp modelId="{FAB28A4D-11C9-46DC-B519-9C168586FF78}">
      <dsp:nvSpPr>
        <dsp:cNvPr id="0" name=""/>
        <dsp:cNvSpPr/>
      </dsp:nvSpPr>
      <dsp:spPr>
        <a:xfrm>
          <a:off x="0" y="1804289"/>
          <a:ext cx="1813859" cy="17183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What is </a:t>
          </a:r>
          <a:r>
            <a:rPr lang="en-US" sz="2700" kern="1200" dirty="0" err="1"/>
            <a:t>EchoAR</a:t>
          </a:r>
          <a:r>
            <a:rPr lang="en-US" sz="2700" kern="1200" dirty="0"/>
            <a:t>?</a:t>
          </a:r>
        </a:p>
      </dsp:txBody>
      <dsp:txXfrm>
        <a:off x="83882" y="1888171"/>
        <a:ext cx="1646095" cy="155056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120402-0FA9-498D-B1C5-E77FB06B6BC7}" type="datetimeFigureOut">
              <a:rPr lang="en-US" smtClean="0"/>
              <a:t>4/23/2021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C10877-C89E-45F2-A0B6-5D83F3175404}" type="slidenum">
              <a:rPr lang="en-US" smtClean="0"/>
              <a:t>‹#›</a:t>
            </a:fld>
            <a:endParaRPr lang="en-US"/>
          </a:p>
        </p:txBody>
      </p:sp>
    </p:spTree>
    <p:extLst>
      <p:ext uri="{BB962C8B-B14F-4D97-AF65-F5344CB8AC3E}">
        <p14:creationId xmlns:p14="http://schemas.microsoft.com/office/powerpoint/2010/main" val="3952508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TAP is a service-based learning course in which students create an outreach project to encourage others to pursue a technology and IT related career.</a:t>
            </a:r>
            <a:endParaRPr lang="en-US" dirty="0"/>
          </a:p>
        </p:txBody>
      </p:sp>
      <p:sp>
        <p:nvSpPr>
          <p:cNvPr id="4" name="Slide Number Placeholder 3"/>
          <p:cNvSpPr>
            <a:spLocks noGrp="1"/>
          </p:cNvSpPr>
          <p:nvPr>
            <p:ph type="sldNum" sz="quarter" idx="5"/>
          </p:nvPr>
        </p:nvSpPr>
        <p:spPr/>
        <p:txBody>
          <a:bodyPr/>
          <a:lstStyle/>
          <a:p>
            <a:fld id="{C4C10877-C89E-45F2-A0B6-5D83F3175404}" type="slidenum">
              <a:rPr lang="en-US" smtClean="0"/>
              <a:t>2</a:t>
            </a:fld>
            <a:endParaRPr lang="en-US"/>
          </a:p>
        </p:txBody>
      </p:sp>
    </p:spTree>
    <p:extLst>
      <p:ext uri="{BB962C8B-B14F-4D97-AF65-F5344CB8AC3E}">
        <p14:creationId xmlns:p14="http://schemas.microsoft.com/office/powerpoint/2010/main" val="1034209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VR </a:t>
            </a:r>
            <a:r>
              <a:rPr lang="en-US" b="0" i="0" dirty="0">
                <a:solidFill>
                  <a:srgbClr val="202124"/>
                </a:solidFill>
                <a:effectLst/>
                <a:latin typeface="Roboto"/>
              </a:rPr>
              <a:t>the computer-generated simulation of a three-dimensional image or environment that can be interacted with in a seemingly real or physical way by a person using special electronic equipment, such as a helmet with a screen inside or gloves fitted with sensors.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AR or Augmented Reality is an enhance real world surroundings overlaying by computers that create digital content such as video, animations, sounds, and graphics. Launched by tech recognizing an object through a camera thus launching an object or visual.</a:t>
            </a:r>
          </a:p>
          <a:p>
            <a:endParaRPr lang="en-US" dirty="0"/>
          </a:p>
        </p:txBody>
      </p:sp>
      <p:sp>
        <p:nvSpPr>
          <p:cNvPr id="4" name="Slide Number Placeholder 3"/>
          <p:cNvSpPr>
            <a:spLocks noGrp="1"/>
          </p:cNvSpPr>
          <p:nvPr>
            <p:ph type="sldNum" sz="quarter" idx="5"/>
          </p:nvPr>
        </p:nvSpPr>
        <p:spPr/>
        <p:txBody>
          <a:bodyPr/>
          <a:lstStyle/>
          <a:p>
            <a:fld id="{C4C10877-C89E-45F2-A0B6-5D83F3175404}" type="slidenum">
              <a:rPr lang="en-US" smtClean="0"/>
              <a:t>4</a:t>
            </a:fld>
            <a:endParaRPr lang="en-US"/>
          </a:p>
        </p:txBody>
      </p:sp>
    </p:spTree>
    <p:extLst>
      <p:ext uri="{BB962C8B-B14F-4D97-AF65-F5344CB8AC3E}">
        <p14:creationId xmlns:p14="http://schemas.microsoft.com/office/powerpoint/2010/main" val="1210103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AR or Augmented Reality is an enhance real world surroundings overlaying by computers that create digital content such as video, animations, sounds, and graphics. Launched by tech recognizing an object through a camera thus launching an object or visual.</a:t>
            </a:r>
          </a:p>
          <a:p>
            <a:endParaRPr lang="en-US" dirty="0"/>
          </a:p>
        </p:txBody>
      </p:sp>
      <p:sp>
        <p:nvSpPr>
          <p:cNvPr id="4" name="Slide Number Placeholder 3"/>
          <p:cNvSpPr>
            <a:spLocks noGrp="1"/>
          </p:cNvSpPr>
          <p:nvPr>
            <p:ph type="sldNum" sz="quarter" idx="5"/>
          </p:nvPr>
        </p:nvSpPr>
        <p:spPr/>
        <p:txBody>
          <a:bodyPr/>
          <a:lstStyle/>
          <a:p>
            <a:fld id="{C4C10877-C89E-45F2-A0B6-5D83F3175404}" type="slidenum">
              <a:rPr lang="en-US" smtClean="0"/>
              <a:t>5</a:t>
            </a:fld>
            <a:endParaRPr lang="en-US"/>
          </a:p>
        </p:txBody>
      </p:sp>
    </p:spTree>
    <p:extLst>
      <p:ext uri="{BB962C8B-B14F-4D97-AF65-F5344CB8AC3E}">
        <p14:creationId xmlns:p14="http://schemas.microsoft.com/office/powerpoint/2010/main" val="3300487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6F7FB"/>
                </a:solidFill>
              </a:rPr>
              <a:t>barcode(Usually built in Cameras have them already)</a:t>
            </a:r>
            <a:endParaRPr lang="en-US" dirty="0"/>
          </a:p>
        </p:txBody>
      </p:sp>
      <p:sp>
        <p:nvSpPr>
          <p:cNvPr id="4" name="Slide Number Placeholder 3"/>
          <p:cNvSpPr>
            <a:spLocks noGrp="1"/>
          </p:cNvSpPr>
          <p:nvPr>
            <p:ph type="sldNum" sz="quarter" idx="5"/>
          </p:nvPr>
        </p:nvSpPr>
        <p:spPr/>
        <p:txBody>
          <a:bodyPr/>
          <a:lstStyle/>
          <a:p>
            <a:fld id="{C4C10877-C89E-45F2-A0B6-5D83F3175404}" type="slidenum">
              <a:rPr lang="en-US" smtClean="0"/>
              <a:t>10</a:t>
            </a:fld>
            <a:endParaRPr lang="en-US"/>
          </a:p>
        </p:txBody>
      </p:sp>
    </p:spTree>
    <p:extLst>
      <p:ext uri="{BB962C8B-B14F-4D97-AF65-F5344CB8AC3E}">
        <p14:creationId xmlns:p14="http://schemas.microsoft.com/office/powerpoint/2010/main" val="1603592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We are developing an Augmented Reality tutorial to introduce the audience to AR. Our goal is to show the importance of AR and how it is used in today's world. AR enhances real world surroundings by layering digital content such as video, animations, sounds, and graphics on top of the real world. The most commonly used devices for AR applications today are smartphones and tablets. </a:t>
            </a: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a:solidFill>
                  <a:schemeClr val="tx1"/>
                </a:solidFill>
                <a:effectLst/>
                <a:latin typeface="+mn-lt"/>
                <a:ea typeface="+mn-ea"/>
                <a:cs typeface="+mn-cs"/>
              </a:rPr>
              <a:t>We used the echoAR technology to design our project tutorial. We created several 3D models for our tutorial, such as our 3D grizzly model. We used these models to show our participants how a marker is used to trigger a virtual 3D model to appear overlayed on top of the real world. We then showed them how to create a simple AR application.</a:t>
            </a:r>
            <a:endParaRPr lang="en-US" dirty="0"/>
          </a:p>
        </p:txBody>
      </p:sp>
      <p:sp>
        <p:nvSpPr>
          <p:cNvPr id="4" name="Slide Number Placeholder 3"/>
          <p:cNvSpPr>
            <a:spLocks noGrp="1"/>
          </p:cNvSpPr>
          <p:nvPr>
            <p:ph type="sldNum" sz="quarter" idx="5"/>
          </p:nvPr>
        </p:nvSpPr>
        <p:spPr/>
        <p:txBody>
          <a:bodyPr/>
          <a:lstStyle/>
          <a:p>
            <a:fld id="{C4C10877-C89E-45F2-A0B6-5D83F3175404}" type="slidenum">
              <a:rPr lang="en-US" smtClean="0"/>
              <a:t>11</a:t>
            </a:fld>
            <a:endParaRPr lang="en-US"/>
          </a:p>
        </p:txBody>
      </p:sp>
    </p:spTree>
    <p:extLst>
      <p:ext uri="{BB962C8B-B14F-4D97-AF65-F5344CB8AC3E}">
        <p14:creationId xmlns:p14="http://schemas.microsoft.com/office/powerpoint/2010/main" val="3676920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C10877-C89E-45F2-A0B6-5D83F3175404}" type="slidenum">
              <a:rPr lang="en-US" smtClean="0"/>
              <a:t>15</a:t>
            </a:fld>
            <a:endParaRPr lang="en-US"/>
          </a:p>
        </p:txBody>
      </p:sp>
    </p:spTree>
    <p:extLst>
      <p:ext uri="{BB962C8B-B14F-4D97-AF65-F5344CB8AC3E}">
        <p14:creationId xmlns:p14="http://schemas.microsoft.com/office/powerpoint/2010/main" val="735978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C10877-C89E-45F2-A0B6-5D83F3175404}" type="slidenum">
              <a:rPr lang="en-US" smtClean="0"/>
              <a:t>17</a:t>
            </a:fld>
            <a:endParaRPr lang="en-US"/>
          </a:p>
        </p:txBody>
      </p:sp>
    </p:spTree>
    <p:extLst>
      <p:ext uri="{BB962C8B-B14F-4D97-AF65-F5344CB8AC3E}">
        <p14:creationId xmlns:p14="http://schemas.microsoft.com/office/powerpoint/2010/main" val="60369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C10877-C89E-45F2-A0B6-5D83F3175404}" type="slidenum">
              <a:rPr lang="en-US" smtClean="0"/>
              <a:t>21</a:t>
            </a:fld>
            <a:endParaRPr lang="en-US"/>
          </a:p>
        </p:txBody>
      </p:sp>
    </p:spTree>
    <p:extLst>
      <p:ext uri="{BB962C8B-B14F-4D97-AF65-F5344CB8AC3E}">
        <p14:creationId xmlns:p14="http://schemas.microsoft.com/office/powerpoint/2010/main" val="2180808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C10877-C89E-45F2-A0B6-5D83F3175404}" type="slidenum">
              <a:rPr lang="en-US" smtClean="0"/>
              <a:t>28</a:t>
            </a:fld>
            <a:endParaRPr lang="en-US"/>
          </a:p>
        </p:txBody>
      </p:sp>
    </p:spTree>
    <p:extLst>
      <p:ext uri="{BB962C8B-B14F-4D97-AF65-F5344CB8AC3E}">
        <p14:creationId xmlns:p14="http://schemas.microsoft.com/office/powerpoint/2010/main" val="2258962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4/23/2021</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525216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4/23/2021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32917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4/23/2021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59200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4/23/2021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38915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4/23/2021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35915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4/23/2021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07199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4/23/2021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8105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4/23/2021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51314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4/23/2021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71914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4/23/2021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18488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4/23/2021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14192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4/23/2021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39299027"/>
      </p:ext>
    </p:extLst>
  </p:cSld>
  <p:clrMap bg1="lt1" tx1="dk1" bg2="lt2" tx2="dk2" accent1="accent1" accent2="accent2" accent3="accent3" accent4="accent4" accent5="accent5" accent6="accent6" hlink="hlink" folHlink="folHlink"/>
  <p:sldLayoutIdLst>
    <p:sldLayoutId id="2147483724" r:id="rId1"/>
    <p:sldLayoutId id="2147483714" r:id="rId2"/>
    <p:sldLayoutId id="2147483715" r:id="rId3"/>
    <p:sldLayoutId id="2147483716" r:id="rId4"/>
    <p:sldLayoutId id="2147483717" r:id="rId5"/>
    <p:sldLayoutId id="2147483718" r:id="rId6"/>
    <p:sldLayoutId id="2147483719" r:id="rId7"/>
    <p:sldLayoutId id="2147483723" r:id="rId8"/>
    <p:sldLayoutId id="2147483720" r:id="rId9"/>
    <p:sldLayoutId id="2147483721" r:id="rId10"/>
    <p:sldLayoutId id="2147483722"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https://ggc.az1.qualtrics.com/jfe/form/SV_agHt1hYCg624R3U"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go.echoar.xyz/WgKn"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8.jp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kv"/><Relationship Id="rId1" Type="http://schemas.microsoft.com/office/2007/relationships/media" Target="../media/media2.mkv"/><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ggc.az1.qualtrics.com/jfe/form/SV_9tcgXJdZzJptLVQ"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35.sv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fif"/></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9LoAtpU84HQ?feature=oembe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ideo" Target="https://www.youtube.com/embed/cbPRDw5dOFI?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8" name="Picture 27">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0" name="Rectangle 29">
            <a:extLst>
              <a:ext uri="{FF2B5EF4-FFF2-40B4-BE49-F238E27FC236}">
                <a16:creationId xmlns:a16="http://schemas.microsoft.com/office/drawing/2014/main" id="{26B0FCFA-8A2E-4F10-87BD-34565BD7C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32DA72A5-2775-4FE6-9A97-1C8DEE0E0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34" name="Picture 33">
            <a:extLst>
              <a:ext uri="{FF2B5EF4-FFF2-40B4-BE49-F238E27FC236}">
                <a16:creationId xmlns:a16="http://schemas.microsoft.com/office/drawing/2014/main" id="{28966E53-3C41-4F5A-A432-755BFE5D75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9600" y="533400"/>
            <a:ext cx="2438400" cy="2438400"/>
          </a:xfrm>
          <a:prstGeom prst="rect">
            <a:avLst/>
          </a:prstGeom>
        </p:spPr>
      </p:pic>
      <p:pic>
        <p:nvPicPr>
          <p:cNvPr id="36" name="Picture 35">
            <a:extLst>
              <a:ext uri="{FF2B5EF4-FFF2-40B4-BE49-F238E27FC236}">
                <a16:creationId xmlns:a16="http://schemas.microsoft.com/office/drawing/2014/main" id="{D47F75BB-A3CB-4161-B316-A2A9C88F72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a:off x="10820400" y="3144779"/>
            <a:ext cx="1371600" cy="2548349"/>
          </a:xfrm>
          <a:prstGeom prst="rect">
            <a:avLst/>
          </a:prstGeom>
        </p:spPr>
      </p:pic>
      <p:sp>
        <p:nvSpPr>
          <p:cNvPr id="7" name="Title 6">
            <a:extLst>
              <a:ext uri="{FF2B5EF4-FFF2-40B4-BE49-F238E27FC236}">
                <a16:creationId xmlns:a16="http://schemas.microsoft.com/office/drawing/2014/main" id="{743C045E-E7AA-4F8A-B756-AB70B0E9F053}"/>
              </a:ext>
            </a:extLst>
          </p:cNvPr>
          <p:cNvSpPr>
            <a:spLocks noGrp="1"/>
          </p:cNvSpPr>
          <p:nvPr>
            <p:ph type="title"/>
          </p:nvPr>
        </p:nvSpPr>
        <p:spPr>
          <a:xfrm>
            <a:off x="3429000" y="775412"/>
            <a:ext cx="7391400" cy="2593263"/>
          </a:xfrm>
        </p:spPr>
        <p:txBody>
          <a:bodyPr vert="horz" lIns="91440" tIns="45720" rIns="91440" bIns="45720" rtlCol="0" anchor="b">
            <a:normAutofit/>
          </a:bodyPr>
          <a:lstStyle/>
          <a:p>
            <a:r>
              <a:rPr lang="en-US" sz="4000" dirty="0">
                <a:solidFill>
                  <a:schemeClr val="tx2"/>
                </a:solidFill>
              </a:rPr>
              <a:t>Welcome to the world of Augmented Reality (AR)</a:t>
            </a:r>
          </a:p>
        </p:txBody>
      </p:sp>
      <p:sp>
        <p:nvSpPr>
          <p:cNvPr id="8" name="Text Placeholder 7">
            <a:extLst>
              <a:ext uri="{FF2B5EF4-FFF2-40B4-BE49-F238E27FC236}">
                <a16:creationId xmlns:a16="http://schemas.microsoft.com/office/drawing/2014/main" id="{CA4E8C74-D67F-4274-B02F-6CD76DF608C0}"/>
              </a:ext>
            </a:extLst>
          </p:cNvPr>
          <p:cNvSpPr>
            <a:spLocks noGrp="1"/>
          </p:cNvSpPr>
          <p:nvPr>
            <p:ph type="body" idx="1"/>
          </p:nvPr>
        </p:nvSpPr>
        <p:spPr>
          <a:xfrm>
            <a:off x="3437604" y="3505200"/>
            <a:ext cx="7379748" cy="2667000"/>
          </a:xfrm>
        </p:spPr>
        <p:txBody>
          <a:bodyPr vert="horz" lIns="91440" tIns="45720" rIns="91440" bIns="45720" rtlCol="0" anchor="t">
            <a:normAutofit/>
          </a:bodyPr>
          <a:lstStyle/>
          <a:p>
            <a:r>
              <a:rPr lang="en-US" sz="2200" dirty="0">
                <a:solidFill>
                  <a:schemeClr val="tx2"/>
                </a:solidFill>
              </a:rPr>
              <a:t>Pre-Survey: </a:t>
            </a:r>
            <a:r>
              <a:rPr lang="en-US" sz="1600" b="0" i="0" u="none" strike="noStrike" dirty="0">
                <a:effectLst/>
                <a:latin typeface="Whitney"/>
                <a:hlinkClick r:id="rId5" tooltip="https://ggc.az1.qualtrics.com/jfe/form/SV_agHt1hYCg624R3U"/>
              </a:rPr>
              <a:t>https://ggc.az1.qualtrics.com/jfe/form/SV_agHt1hYCg624R3U</a:t>
            </a:r>
            <a:endParaRPr lang="en-US" sz="2200" dirty="0">
              <a:solidFill>
                <a:schemeClr val="tx2"/>
              </a:solidFill>
            </a:endParaRPr>
          </a:p>
        </p:txBody>
      </p:sp>
      <p:pic>
        <p:nvPicPr>
          <p:cNvPr id="3" name="Picture 2">
            <a:extLst>
              <a:ext uri="{FF2B5EF4-FFF2-40B4-BE49-F238E27FC236}">
                <a16:creationId xmlns:a16="http://schemas.microsoft.com/office/drawing/2014/main" id="{C153EBBD-5BA8-4EF5-A68C-257C9C4885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558" y="3429000"/>
            <a:ext cx="2809548" cy="2782531"/>
          </a:xfrm>
          <a:prstGeom prst="rect">
            <a:avLst/>
          </a:prstGeom>
        </p:spPr>
      </p:pic>
    </p:spTree>
    <p:extLst>
      <p:ext uri="{BB962C8B-B14F-4D97-AF65-F5344CB8AC3E}">
        <p14:creationId xmlns:p14="http://schemas.microsoft.com/office/powerpoint/2010/main" val="293421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95AC28-21CD-453B-A896-5DABEF228660}"/>
              </a:ext>
            </a:extLst>
          </p:cNvPr>
          <p:cNvSpPr>
            <a:spLocks noGrp="1"/>
          </p:cNvSpPr>
          <p:nvPr>
            <p:ph type="title"/>
          </p:nvPr>
        </p:nvSpPr>
        <p:spPr/>
        <p:txBody>
          <a:bodyPr/>
          <a:lstStyle/>
          <a:p>
            <a:r>
              <a:rPr lang="en-US" dirty="0"/>
              <a:t>Vocabulary</a:t>
            </a:r>
          </a:p>
        </p:txBody>
      </p:sp>
      <p:sp>
        <p:nvSpPr>
          <p:cNvPr id="5" name="Content Placeholder 4">
            <a:extLst>
              <a:ext uri="{FF2B5EF4-FFF2-40B4-BE49-F238E27FC236}">
                <a16:creationId xmlns:a16="http://schemas.microsoft.com/office/drawing/2014/main" id="{8D67F9FD-2130-438F-9168-AAF2BFCAB6DB}"/>
              </a:ext>
            </a:extLst>
          </p:cNvPr>
          <p:cNvSpPr>
            <a:spLocks noGrp="1"/>
          </p:cNvSpPr>
          <p:nvPr>
            <p:ph idx="1"/>
          </p:nvPr>
        </p:nvSpPr>
        <p:spPr/>
        <p:txBody>
          <a:bodyPr>
            <a:normAutofit fontScale="92500" lnSpcReduction="10000"/>
          </a:bodyPr>
          <a:lstStyle/>
          <a:p>
            <a:r>
              <a:rPr lang="en-US" dirty="0"/>
              <a:t>Model: </a:t>
            </a:r>
            <a:r>
              <a:rPr lang="en-US" b="0" i="0" dirty="0">
                <a:solidFill>
                  <a:srgbClr val="F6F7FB"/>
                </a:solidFill>
                <a:effectLst/>
                <a:latin typeface="hurme_no2-webfont"/>
              </a:rPr>
              <a:t>A person</a:t>
            </a:r>
            <a:r>
              <a:rPr lang="en-US" dirty="0">
                <a:solidFill>
                  <a:srgbClr val="F6F7FB"/>
                </a:solidFill>
                <a:latin typeface="hurme_no2-webfont"/>
              </a:rPr>
              <a:t>’s </a:t>
            </a:r>
            <a:r>
              <a:rPr lang="en-US" b="0" i="0" dirty="0">
                <a:solidFill>
                  <a:srgbClr val="F6F7FB"/>
                </a:solidFill>
                <a:effectLst/>
                <a:latin typeface="hurme_no2-webfont"/>
              </a:rPr>
              <a:t>online representation as a character, whether in the form of a 2-D or 3-D image.</a:t>
            </a:r>
            <a:endParaRPr lang="en-US" dirty="0"/>
          </a:p>
          <a:p>
            <a:r>
              <a:rPr lang="en-US" dirty="0"/>
              <a:t>Image Tracking: </a:t>
            </a:r>
            <a:r>
              <a:rPr lang="en-US" b="0" i="0" u="none" strike="noStrike" dirty="0">
                <a:solidFill>
                  <a:srgbClr val="F6F7FB"/>
                </a:solidFill>
                <a:effectLst/>
              </a:rPr>
              <a:t>The image recognized by the App, which launches the AR experience.</a:t>
            </a:r>
          </a:p>
          <a:p>
            <a:r>
              <a:rPr lang="en-US" dirty="0">
                <a:solidFill>
                  <a:srgbClr val="F6F7FB"/>
                </a:solidFill>
              </a:rPr>
              <a:t>Tracking: </a:t>
            </a:r>
            <a:r>
              <a:rPr lang="en-US" b="0" i="0" u="none" strike="noStrike" dirty="0">
                <a:solidFill>
                  <a:srgbClr val="F6F7FB"/>
                </a:solidFill>
                <a:effectLst/>
              </a:rPr>
              <a:t>Allows you to launch the AR experience with an Image Target in the camera's view persist the experience even when you're not tracking the image.</a:t>
            </a:r>
          </a:p>
          <a:p>
            <a:r>
              <a:rPr lang="en-US" dirty="0">
                <a:solidFill>
                  <a:srgbClr val="F6F7FB"/>
                </a:solidFill>
              </a:rPr>
              <a:t>QR-Scan-Code: it is a type barcode which can be scanned using a QR scanner which leads to links.</a:t>
            </a:r>
            <a:endParaRPr lang="en-US" dirty="0"/>
          </a:p>
        </p:txBody>
      </p:sp>
    </p:spTree>
    <p:extLst>
      <p:ext uri="{BB962C8B-B14F-4D97-AF65-F5344CB8AC3E}">
        <p14:creationId xmlns:p14="http://schemas.microsoft.com/office/powerpoint/2010/main" val="158913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9232-4262-4F1B-9AE7-41FCAFD061D9}"/>
              </a:ext>
            </a:extLst>
          </p:cNvPr>
          <p:cNvSpPr>
            <a:spLocks noGrp="1"/>
          </p:cNvSpPr>
          <p:nvPr>
            <p:ph type="title"/>
          </p:nvPr>
        </p:nvSpPr>
        <p:spPr/>
        <p:txBody>
          <a:bodyPr/>
          <a:lstStyle/>
          <a:p>
            <a:r>
              <a:rPr lang="en-US" dirty="0"/>
              <a:t>Echo AR</a:t>
            </a:r>
          </a:p>
        </p:txBody>
      </p:sp>
      <p:sp>
        <p:nvSpPr>
          <p:cNvPr id="3" name="Text Placeholder 2">
            <a:extLst>
              <a:ext uri="{FF2B5EF4-FFF2-40B4-BE49-F238E27FC236}">
                <a16:creationId xmlns:a16="http://schemas.microsoft.com/office/drawing/2014/main" id="{B207643D-5F7D-4798-8D52-046D9703E4A8}"/>
              </a:ext>
            </a:extLst>
          </p:cNvPr>
          <p:cNvSpPr>
            <a:spLocks noGrp="1"/>
          </p:cNvSpPr>
          <p:nvPr>
            <p:ph type="body" idx="1"/>
          </p:nvPr>
        </p:nvSpPr>
        <p:spPr/>
        <p:txBody>
          <a:bodyPr/>
          <a:lstStyle/>
          <a:p>
            <a:r>
              <a:rPr lang="en-US" dirty="0"/>
              <a:t>What Tech?</a:t>
            </a:r>
          </a:p>
        </p:txBody>
      </p:sp>
      <p:graphicFrame>
        <p:nvGraphicFramePr>
          <p:cNvPr id="12" name="Content Placeholder 3">
            <a:extLst>
              <a:ext uri="{FF2B5EF4-FFF2-40B4-BE49-F238E27FC236}">
                <a16:creationId xmlns:a16="http://schemas.microsoft.com/office/drawing/2014/main" id="{453EC250-FDD8-4819-BC8B-28051403E51F}"/>
              </a:ext>
            </a:extLst>
          </p:cNvPr>
          <p:cNvGraphicFramePr>
            <a:graphicFrameLocks noGrp="1"/>
          </p:cNvGraphicFramePr>
          <p:nvPr>
            <p:ph sz="half" idx="2"/>
            <p:extLst>
              <p:ext uri="{D42A27DB-BD31-4B8C-83A1-F6EECF244321}">
                <p14:modId xmlns:p14="http://schemas.microsoft.com/office/powerpoint/2010/main" val="3866874231"/>
              </p:ext>
            </p:extLst>
          </p:nvPr>
        </p:nvGraphicFramePr>
        <p:xfrm>
          <a:off x="839789" y="2666999"/>
          <a:ext cx="5038498" cy="3522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descr="A picture containing text, indoor&#10;&#10;Description automatically generated">
            <a:extLst>
              <a:ext uri="{FF2B5EF4-FFF2-40B4-BE49-F238E27FC236}">
                <a16:creationId xmlns:a16="http://schemas.microsoft.com/office/drawing/2014/main" id="{61AAC767-1D9E-4F81-B304-44DCE84B29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9304" y="3087974"/>
            <a:ext cx="5285073" cy="3371563"/>
          </a:xfrm>
          <a:prstGeom prst="rect">
            <a:avLst/>
          </a:prstGeom>
        </p:spPr>
      </p:pic>
    </p:spTree>
    <p:extLst>
      <p:ext uri="{BB962C8B-B14F-4D97-AF65-F5344CB8AC3E}">
        <p14:creationId xmlns:p14="http://schemas.microsoft.com/office/powerpoint/2010/main" val="1686410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rim.92C77938-E19F-41B5-9951-9741C4EC69A7.MOV">
            <a:hlinkClick r:id="" action="ppaction://media"/>
            <a:extLst>
              <a:ext uri="{FF2B5EF4-FFF2-40B4-BE49-F238E27FC236}">
                <a16:creationId xmlns:a16="http://schemas.microsoft.com/office/drawing/2014/main" id="{3B02D754-1E5D-CF40-9F1D-EC8BBA728A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67188" y="0"/>
            <a:ext cx="3857625" cy="6858000"/>
          </a:xfrm>
          <a:prstGeom prst="rect">
            <a:avLst/>
          </a:prstGeom>
        </p:spPr>
      </p:pic>
    </p:spTree>
    <p:extLst>
      <p:ext uri="{BB962C8B-B14F-4D97-AF65-F5344CB8AC3E}">
        <p14:creationId xmlns:p14="http://schemas.microsoft.com/office/powerpoint/2010/main" val="33111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8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50"/>
            <a:ext cx="62546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048" y="0"/>
            <a:ext cx="6251447"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DE6B624-AA1B-44CD-99CA-BD96F9720A8E}"/>
              </a:ext>
            </a:extLst>
          </p:cNvPr>
          <p:cNvSpPr>
            <a:spLocks noGrp="1"/>
          </p:cNvSpPr>
          <p:nvPr>
            <p:ph idx="1"/>
          </p:nvPr>
        </p:nvSpPr>
        <p:spPr>
          <a:xfrm>
            <a:off x="838200" y="2411653"/>
            <a:ext cx="4952681" cy="3728613"/>
          </a:xfrm>
        </p:spPr>
        <p:txBody>
          <a:bodyPr>
            <a:normAutofit/>
          </a:bodyPr>
          <a:lstStyle/>
          <a:p>
            <a:r>
              <a:rPr lang="en-US" sz="1800" dirty="0"/>
              <a:t>Please follow this link on your phones:</a:t>
            </a:r>
          </a:p>
          <a:p>
            <a:r>
              <a:rPr lang="en-US" sz="1800" dirty="0">
                <a:hlinkClick r:id="rId3"/>
              </a:rPr>
              <a:t>https://go.echoar.xyz/WgKn</a:t>
            </a:r>
            <a:r>
              <a:rPr lang="en-US" sz="1800" dirty="0"/>
              <a:t> or if you want to see it on the app( </a:t>
            </a:r>
            <a:r>
              <a:rPr lang="en-US" sz="1800" dirty="0" err="1"/>
              <a:t>echoAR</a:t>
            </a:r>
            <a:r>
              <a:rPr lang="en-US" sz="1800" dirty="0"/>
              <a:t> Go) we can use this Key Code lingering-poetry-6509 or Scan the image to the right.</a:t>
            </a:r>
          </a:p>
          <a:p>
            <a:r>
              <a:rPr lang="en-US" sz="1800" dirty="0"/>
              <a:t>From there you should be able to interact with the image.</a:t>
            </a:r>
          </a:p>
          <a:p>
            <a:endParaRPr lang="en-US" sz="1800" dirty="0"/>
          </a:p>
          <a:p>
            <a:endParaRPr lang="en-US" sz="1800" dirty="0"/>
          </a:p>
        </p:txBody>
      </p:sp>
      <p:pic>
        <p:nvPicPr>
          <p:cNvPr id="4" name="Picture 3">
            <a:extLst>
              <a:ext uri="{FF2B5EF4-FFF2-40B4-BE49-F238E27FC236}">
                <a16:creationId xmlns:a16="http://schemas.microsoft.com/office/drawing/2014/main" id="{354ED3C6-AFAA-45B8-B9CD-B226529B2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9019" y="691978"/>
            <a:ext cx="5143468" cy="5112421"/>
          </a:xfrm>
          <a:prstGeom prst="rect">
            <a:avLst/>
          </a:prstGeom>
        </p:spPr>
      </p:pic>
    </p:spTree>
    <p:extLst>
      <p:ext uri="{BB962C8B-B14F-4D97-AF65-F5344CB8AC3E}">
        <p14:creationId xmlns:p14="http://schemas.microsoft.com/office/powerpoint/2010/main" val="1838254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14">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16">
            <a:extLst>
              <a:ext uri="{FF2B5EF4-FFF2-40B4-BE49-F238E27FC236}">
                <a16:creationId xmlns:a16="http://schemas.microsoft.com/office/drawing/2014/main" id="{26B0FCFA-8A2E-4F10-87BD-34565BD7C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18">
            <a:extLst>
              <a:ext uri="{FF2B5EF4-FFF2-40B4-BE49-F238E27FC236}">
                <a16:creationId xmlns:a16="http://schemas.microsoft.com/office/drawing/2014/main" id="{32DA72A5-2775-4FE6-9A97-1C8DEE0E0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9" name="Picture 20">
            <a:extLst>
              <a:ext uri="{FF2B5EF4-FFF2-40B4-BE49-F238E27FC236}">
                <a16:creationId xmlns:a16="http://schemas.microsoft.com/office/drawing/2014/main" id="{28966E53-3C41-4F5A-A432-755BFE5D75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9600" y="533400"/>
            <a:ext cx="2438400" cy="2438400"/>
          </a:xfrm>
          <a:prstGeom prst="rect">
            <a:avLst/>
          </a:prstGeom>
        </p:spPr>
      </p:pic>
      <p:pic>
        <p:nvPicPr>
          <p:cNvPr id="30" name="Picture 22">
            <a:extLst>
              <a:ext uri="{FF2B5EF4-FFF2-40B4-BE49-F238E27FC236}">
                <a16:creationId xmlns:a16="http://schemas.microsoft.com/office/drawing/2014/main" id="{D47F75BB-A3CB-4161-B316-A2A9C88F72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a:off x="10820400" y="3144779"/>
            <a:ext cx="1371600" cy="2548349"/>
          </a:xfrm>
          <a:prstGeom prst="rect">
            <a:avLst/>
          </a:prstGeom>
        </p:spPr>
      </p:pic>
      <p:sp>
        <p:nvSpPr>
          <p:cNvPr id="7" name="Title 6">
            <a:extLst>
              <a:ext uri="{FF2B5EF4-FFF2-40B4-BE49-F238E27FC236}">
                <a16:creationId xmlns:a16="http://schemas.microsoft.com/office/drawing/2014/main" id="{02E9F6F6-081C-4AED-97C1-F92C9E57551F}"/>
              </a:ext>
            </a:extLst>
          </p:cNvPr>
          <p:cNvSpPr>
            <a:spLocks noGrp="1"/>
          </p:cNvSpPr>
          <p:nvPr>
            <p:ph type="title"/>
          </p:nvPr>
        </p:nvSpPr>
        <p:spPr>
          <a:xfrm>
            <a:off x="3429000" y="775412"/>
            <a:ext cx="7391400" cy="2593263"/>
          </a:xfrm>
        </p:spPr>
        <p:txBody>
          <a:bodyPr vert="horz" lIns="91440" tIns="45720" rIns="91440" bIns="45720" rtlCol="0" anchor="b">
            <a:normAutofit/>
          </a:bodyPr>
          <a:lstStyle/>
          <a:p>
            <a:r>
              <a:rPr lang="en-US" sz="5200">
                <a:solidFill>
                  <a:schemeClr val="tx2"/>
                </a:solidFill>
              </a:rPr>
              <a:t>Tutorials</a:t>
            </a:r>
          </a:p>
        </p:txBody>
      </p:sp>
      <p:sp>
        <p:nvSpPr>
          <p:cNvPr id="8" name="Content Placeholder 7">
            <a:extLst>
              <a:ext uri="{FF2B5EF4-FFF2-40B4-BE49-F238E27FC236}">
                <a16:creationId xmlns:a16="http://schemas.microsoft.com/office/drawing/2014/main" id="{29B1419E-4B25-46E3-9801-2E5D7B75393A}"/>
              </a:ext>
            </a:extLst>
          </p:cNvPr>
          <p:cNvSpPr>
            <a:spLocks noGrp="1"/>
          </p:cNvSpPr>
          <p:nvPr>
            <p:ph idx="1"/>
          </p:nvPr>
        </p:nvSpPr>
        <p:spPr>
          <a:xfrm>
            <a:off x="3437604" y="3505200"/>
            <a:ext cx="7379748" cy="2667000"/>
          </a:xfrm>
        </p:spPr>
        <p:txBody>
          <a:bodyPr vert="horz" lIns="91440" tIns="45720" rIns="91440" bIns="45720" rtlCol="0" anchor="t">
            <a:normAutofit/>
          </a:bodyPr>
          <a:lstStyle/>
          <a:p>
            <a:pPr marL="0" indent="0">
              <a:buNone/>
            </a:pPr>
            <a:r>
              <a:rPr lang="en-US" sz="2200">
                <a:solidFill>
                  <a:schemeClr val="tx2"/>
                </a:solidFill>
              </a:rPr>
              <a:t>Here are the links to our examples:</a:t>
            </a:r>
          </a:p>
          <a:p>
            <a:pPr marL="0" indent="0">
              <a:buNone/>
            </a:pPr>
            <a:endParaRPr lang="en-US" sz="2200">
              <a:solidFill>
                <a:schemeClr val="tx2"/>
              </a:solidFill>
            </a:endParaRPr>
          </a:p>
        </p:txBody>
      </p:sp>
    </p:spTree>
    <p:extLst>
      <p:ext uri="{BB962C8B-B14F-4D97-AF65-F5344CB8AC3E}">
        <p14:creationId xmlns:p14="http://schemas.microsoft.com/office/powerpoint/2010/main" val="1182502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4" name="Picture 33">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3FC8B1F-DEB8-44E6-A52E-DB768375CE4C}"/>
              </a:ext>
            </a:extLst>
          </p:cNvPr>
          <p:cNvSpPr>
            <a:spLocks noGrp="1"/>
          </p:cNvSpPr>
          <p:nvPr>
            <p:ph type="title"/>
          </p:nvPr>
        </p:nvSpPr>
        <p:spPr>
          <a:xfrm>
            <a:off x="996275" y="163351"/>
            <a:ext cx="5996619" cy="1979884"/>
          </a:xfrm>
        </p:spPr>
        <p:txBody>
          <a:bodyPr vert="horz" lIns="91440" tIns="45720" rIns="91440" bIns="45720" rtlCol="0" anchor="ctr">
            <a:normAutofit/>
          </a:bodyPr>
          <a:lstStyle/>
          <a:p>
            <a:r>
              <a:rPr lang="en-US">
                <a:solidFill>
                  <a:schemeClr val="tx2"/>
                </a:solidFill>
              </a:rPr>
              <a:t>Creating a project</a:t>
            </a:r>
          </a:p>
        </p:txBody>
      </p:sp>
      <p:sp>
        <p:nvSpPr>
          <p:cNvPr id="40" name="Rectangle 39">
            <a:extLst>
              <a:ext uri="{FF2B5EF4-FFF2-40B4-BE49-F238E27FC236}">
                <a16:creationId xmlns:a16="http://schemas.microsoft.com/office/drawing/2014/main" id="{EE0EF321-8351-49AB-BA30-A90615C80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49424"/>
            <a:ext cx="12192000" cy="461772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41">
            <a:extLst>
              <a:ext uri="{FF2B5EF4-FFF2-40B4-BE49-F238E27FC236}">
                <a16:creationId xmlns:a16="http://schemas.microsoft.com/office/drawing/2014/main" id="{7F729D3C-986A-4A27-A9FF-0A07A095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6" y="2249805"/>
            <a:ext cx="12191999" cy="4617720"/>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Graphical user interface&#10;&#10;Description automatically generated with low confidence">
            <a:extLst>
              <a:ext uri="{FF2B5EF4-FFF2-40B4-BE49-F238E27FC236}">
                <a16:creationId xmlns:a16="http://schemas.microsoft.com/office/drawing/2014/main" id="{670A4A1D-0347-407C-B87E-31A8133069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715248" y="0"/>
            <a:ext cx="3157539" cy="6827115"/>
          </a:xfrm>
          <a:prstGeom prst="rect">
            <a:avLst/>
          </a:prstGeom>
        </p:spPr>
      </p:pic>
    </p:spTree>
    <p:extLst>
      <p:ext uri="{BB962C8B-B14F-4D97-AF65-F5344CB8AC3E}">
        <p14:creationId xmlns:p14="http://schemas.microsoft.com/office/powerpoint/2010/main" val="1754386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10D20-BFCF-4703-ABDA-F9939DEFBBA7}"/>
              </a:ext>
            </a:extLst>
          </p:cNvPr>
          <p:cNvSpPr>
            <a:spLocks noGrp="1"/>
          </p:cNvSpPr>
          <p:nvPr>
            <p:ph type="title"/>
          </p:nvPr>
        </p:nvSpPr>
        <p:spPr/>
        <p:txBody>
          <a:bodyPr/>
          <a:lstStyle/>
          <a:p>
            <a:r>
              <a:rPr lang="en-US" dirty="0"/>
              <a:t>Creating a model</a:t>
            </a:r>
          </a:p>
        </p:txBody>
      </p:sp>
      <p:pic>
        <p:nvPicPr>
          <p:cNvPr id="6" name="Picture 5" descr="Graphical user interface&#10;&#10;Description automatically generated">
            <a:extLst>
              <a:ext uri="{FF2B5EF4-FFF2-40B4-BE49-F238E27FC236}">
                <a16:creationId xmlns:a16="http://schemas.microsoft.com/office/drawing/2014/main" id="{1FFCE1A3-282B-4C09-9D09-BE6891013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1" y="-1"/>
            <a:ext cx="3171824" cy="6858001"/>
          </a:xfrm>
          <a:prstGeom prst="rect">
            <a:avLst/>
          </a:prstGeom>
        </p:spPr>
      </p:pic>
    </p:spTree>
    <p:extLst>
      <p:ext uri="{BB962C8B-B14F-4D97-AF65-F5344CB8AC3E}">
        <p14:creationId xmlns:p14="http://schemas.microsoft.com/office/powerpoint/2010/main" val="851635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1575F-9862-4E5F-930E-09A1B220139A}"/>
              </a:ext>
            </a:extLst>
          </p:cNvPr>
          <p:cNvSpPr>
            <a:spLocks noGrp="1"/>
          </p:cNvSpPr>
          <p:nvPr>
            <p:ph type="title"/>
          </p:nvPr>
        </p:nvSpPr>
        <p:spPr/>
        <p:txBody>
          <a:bodyPr/>
          <a:lstStyle/>
          <a:p>
            <a:r>
              <a:rPr lang="en-US" dirty="0"/>
              <a:t>Uploading a model</a:t>
            </a:r>
          </a:p>
        </p:txBody>
      </p:sp>
      <p:pic>
        <p:nvPicPr>
          <p:cNvPr id="7" name="Picture 6" descr="Graphical user interface, application&#10;&#10;Description automatically generated">
            <a:extLst>
              <a:ext uri="{FF2B5EF4-FFF2-40B4-BE49-F238E27FC236}">
                <a16:creationId xmlns:a16="http://schemas.microsoft.com/office/drawing/2014/main" id="{FBCCD52B-BD44-4BB2-A65A-BBD902580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2734" y="0"/>
            <a:ext cx="3164458" cy="6858000"/>
          </a:xfrm>
          <a:prstGeom prst="rect">
            <a:avLst/>
          </a:prstGeom>
        </p:spPr>
      </p:pic>
    </p:spTree>
    <p:extLst>
      <p:ext uri="{BB962C8B-B14F-4D97-AF65-F5344CB8AC3E}">
        <p14:creationId xmlns:p14="http://schemas.microsoft.com/office/powerpoint/2010/main" val="3886757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BF80D-5DF6-43B2-9E8B-C052F2F2EBE4}"/>
              </a:ext>
            </a:extLst>
          </p:cNvPr>
          <p:cNvSpPr>
            <a:spLocks noGrp="1"/>
          </p:cNvSpPr>
          <p:nvPr>
            <p:ph type="title"/>
          </p:nvPr>
        </p:nvSpPr>
        <p:spPr/>
        <p:txBody>
          <a:bodyPr/>
          <a:lstStyle/>
          <a:p>
            <a:r>
              <a:rPr lang="en-US" dirty="0"/>
              <a:t>Selection</a:t>
            </a:r>
          </a:p>
        </p:txBody>
      </p:sp>
      <p:pic>
        <p:nvPicPr>
          <p:cNvPr id="7" name="Picture 6" descr="Graphical user interface, application&#10;&#10;Description automatically generated">
            <a:extLst>
              <a:ext uri="{FF2B5EF4-FFF2-40B4-BE49-F238E27FC236}">
                <a16:creationId xmlns:a16="http://schemas.microsoft.com/office/drawing/2014/main" id="{21DFD48D-B4BF-43EC-9364-711E835A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5197" y="0"/>
            <a:ext cx="3165231" cy="6858000"/>
          </a:xfrm>
          <a:prstGeom prst="rect">
            <a:avLst/>
          </a:prstGeom>
        </p:spPr>
      </p:pic>
    </p:spTree>
    <p:extLst>
      <p:ext uri="{BB962C8B-B14F-4D97-AF65-F5344CB8AC3E}">
        <p14:creationId xmlns:p14="http://schemas.microsoft.com/office/powerpoint/2010/main" val="3419597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D2CA5-B1DE-4D4E-A84C-74492E92401E}"/>
              </a:ext>
            </a:extLst>
          </p:cNvPr>
          <p:cNvSpPr>
            <a:spLocks noGrp="1"/>
          </p:cNvSpPr>
          <p:nvPr>
            <p:ph type="title"/>
          </p:nvPr>
        </p:nvSpPr>
        <p:spPr/>
        <p:txBody>
          <a:bodyPr>
            <a:normAutofit/>
          </a:bodyPr>
          <a:lstStyle/>
          <a:p>
            <a:r>
              <a:rPr lang="en-US" dirty="0"/>
              <a:t>Confirming the Selection</a:t>
            </a:r>
          </a:p>
        </p:txBody>
      </p:sp>
      <p:pic>
        <p:nvPicPr>
          <p:cNvPr id="7" name="Picture 6" descr="Graphical user interface, application&#10;&#10;Description automatically generated">
            <a:extLst>
              <a:ext uri="{FF2B5EF4-FFF2-40B4-BE49-F238E27FC236}">
                <a16:creationId xmlns:a16="http://schemas.microsoft.com/office/drawing/2014/main" id="{4DD17312-40F6-44BE-A73F-870CAE2A0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9" y="0"/>
            <a:ext cx="3165231" cy="6858000"/>
          </a:xfrm>
          <a:prstGeom prst="rect">
            <a:avLst/>
          </a:prstGeom>
        </p:spPr>
      </p:pic>
    </p:spTree>
    <p:extLst>
      <p:ext uri="{BB962C8B-B14F-4D97-AF65-F5344CB8AC3E}">
        <p14:creationId xmlns:p14="http://schemas.microsoft.com/office/powerpoint/2010/main" val="2807352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6BA05883-D973-47E7-9F88-1A8C3107CF68}"/>
              </a:ext>
            </a:extLst>
          </p:cNvPr>
          <p:cNvSpPr>
            <a:spLocks noGrp="1"/>
          </p:cNvSpPr>
          <p:nvPr>
            <p:ph type="title"/>
          </p:nvPr>
        </p:nvSpPr>
        <p:spPr>
          <a:xfrm>
            <a:off x="838200" y="586992"/>
            <a:ext cx="4953000" cy="1664573"/>
          </a:xfrm>
        </p:spPr>
        <p:txBody>
          <a:bodyPr>
            <a:normAutofit/>
          </a:bodyPr>
          <a:lstStyle/>
          <a:p>
            <a:r>
              <a:rPr lang="en-US">
                <a:solidFill>
                  <a:schemeClr val="tx2"/>
                </a:solidFill>
              </a:rPr>
              <a:t>What is TAP</a:t>
            </a:r>
          </a:p>
        </p:txBody>
      </p:sp>
      <p:sp>
        <p:nvSpPr>
          <p:cNvPr id="9" name="Content Placeholder 8">
            <a:extLst>
              <a:ext uri="{FF2B5EF4-FFF2-40B4-BE49-F238E27FC236}">
                <a16:creationId xmlns:a16="http://schemas.microsoft.com/office/drawing/2014/main" id="{F28530BC-678B-4626-88DE-BFE6CB4F5581}"/>
              </a:ext>
            </a:extLst>
          </p:cNvPr>
          <p:cNvSpPr>
            <a:spLocks noGrp="1"/>
          </p:cNvSpPr>
          <p:nvPr>
            <p:ph idx="1"/>
          </p:nvPr>
        </p:nvSpPr>
        <p:spPr>
          <a:xfrm>
            <a:off x="838200" y="2411653"/>
            <a:ext cx="4952681" cy="3728613"/>
          </a:xfrm>
        </p:spPr>
        <p:txBody>
          <a:bodyPr>
            <a:normAutofit/>
          </a:bodyPr>
          <a:lstStyle/>
          <a:p>
            <a:r>
              <a:rPr lang="en-US" sz="1800" dirty="0">
                <a:solidFill>
                  <a:schemeClr val="tx2"/>
                </a:solidFill>
              </a:rPr>
              <a:t>TAP is a service-based learning course in which students create an outreach project to encourage  others to pursue a technology and IT related career.</a:t>
            </a:r>
          </a:p>
        </p:txBody>
      </p:sp>
      <p:sp>
        <p:nvSpPr>
          <p:cNvPr id="16" name="Rectangle 15">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352" y="0"/>
            <a:ext cx="594664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45352" y="0"/>
            <a:ext cx="5943600"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picture containing indoor, ceiling&#10;&#10;Description automatically generated">
            <a:extLst>
              <a:ext uri="{FF2B5EF4-FFF2-40B4-BE49-F238E27FC236}">
                <a16:creationId xmlns:a16="http://schemas.microsoft.com/office/drawing/2014/main" id="{284C11E0-2C78-4250-9E37-7A7CD70510F3}"/>
              </a:ext>
            </a:extLst>
          </p:cNvPr>
          <p:cNvPicPr>
            <a:picLocks noChangeAspect="1"/>
          </p:cNvPicPr>
          <p:nvPr/>
        </p:nvPicPr>
        <p:blipFill rotWithShape="1">
          <a:blip r:embed="rId4">
            <a:extLst>
              <a:ext uri="{28A0092B-C50C-407E-A947-70E740481C1C}">
                <a14:useLocalDpi xmlns:a14="http://schemas.microsoft.com/office/drawing/2010/main" val="0"/>
              </a:ext>
            </a:extLst>
          </a:blip>
          <a:srcRect t="16292" r="-1" b="27741"/>
          <a:stretch/>
        </p:blipFill>
        <p:spPr>
          <a:xfrm>
            <a:off x="6858001" y="567942"/>
            <a:ext cx="4724400" cy="5961446"/>
          </a:xfrm>
          <a:prstGeom prst="rect">
            <a:avLst/>
          </a:prstGeom>
        </p:spPr>
      </p:pic>
    </p:spTree>
    <p:extLst>
      <p:ext uri="{BB962C8B-B14F-4D97-AF65-F5344CB8AC3E}">
        <p14:creationId xmlns:p14="http://schemas.microsoft.com/office/powerpoint/2010/main" val="3431477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CB2E5-9338-4CC1-A70C-23440D8878DC}"/>
              </a:ext>
            </a:extLst>
          </p:cNvPr>
          <p:cNvSpPr>
            <a:spLocks noGrp="1"/>
          </p:cNvSpPr>
          <p:nvPr>
            <p:ph type="title"/>
          </p:nvPr>
        </p:nvSpPr>
        <p:spPr/>
        <p:txBody>
          <a:bodyPr>
            <a:normAutofit/>
          </a:bodyPr>
          <a:lstStyle/>
          <a:p>
            <a:r>
              <a:rPr lang="en-US" dirty="0"/>
              <a:t>Selecting a Display Target</a:t>
            </a:r>
          </a:p>
        </p:txBody>
      </p:sp>
      <p:pic>
        <p:nvPicPr>
          <p:cNvPr id="7" name="Picture 6" descr="A screenshot of a computer&#10;&#10;Description automatically generated with low confidence">
            <a:extLst>
              <a:ext uri="{FF2B5EF4-FFF2-40B4-BE49-F238E27FC236}">
                <a16:creationId xmlns:a16="http://schemas.microsoft.com/office/drawing/2014/main" id="{36BD3FA8-4B10-47AE-9235-DDE84E7B5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9" y="0"/>
            <a:ext cx="3165231" cy="6858000"/>
          </a:xfrm>
          <a:prstGeom prst="rect">
            <a:avLst/>
          </a:prstGeom>
        </p:spPr>
      </p:pic>
    </p:spTree>
    <p:extLst>
      <p:ext uri="{BB962C8B-B14F-4D97-AF65-F5344CB8AC3E}">
        <p14:creationId xmlns:p14="http://schemas.microsoft.com/office/powerpoint/2010/main" val="288462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4" name="Picture 13">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6" name="Rectangle 15">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3F0B50-C9D7-4384-84B8-01870ACB0B6D}"/>
              </a:ext>
            </a:extLst>
          </p:cNvPr>
          <p:cNvSpPr>
            <a:spLocks noGrp="1"/>
          </p:cNvSpPr>
          <p:nvPr>
            <p:ph type="title"/>
          </p:nvPr>
        </p:nvSpPr>
        <p:spPr>
          <a:xfrm>
            <a:off x="7409930" y="744909"/>
            <a:ext cx="3776416" cy="2912691"/>
          </a:xfrm>
        </p:spPr>
        <p:txBody>
          <a:bodyPr vert="horz" lIns="91440" tIns="45720" rIns="91440" bIns="45720" rtlCol="0" anchor="b">
            <a:normAutofit/>
          </a:bodyPr>
          <a:lstStyle/>
          <a:p>
            <a:r>
              <a:rPr lang="en-US" dirty="0"/>
              <a:t>Model uploaded successfully</a:t>
            </a:r>
          </a:p>
        </p:txBody>
      </p:sp>
      <p:pic>
        <p:nvPicPr>
          <p:cNvPr id="7" name="Picture 6" descr="A screenshot of a computer&#10;&#10;Description automatically generated with medium confidence">
            <a:extLst>
              <a:ext uri="{FF2B5EF4-FFF2-40B4-BE49-F238E27FC236}">
                <a16:creationId xmlns:a16="http://schemas.microsoft.com/office/drawing/2014/main" id="{1663FAB3-2D30-45D4-B0E7-78DA6FB802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4563" y="-10975"/>
            <a:ext cx="3171824" cy="6858000"/>
          </a:xfrm>
          <a:prstGeom prst="rect">
            <a:avLst/>
          </a:prstGeom>
        </p:spPr>
      </p:pic>
    </p:spTree>
    <p:extLst>
      <p:ext uri="{BB962C8B-B14F-4D97-AF65-F5344CB8AC3E}">
        <p14:creationId xmlns:p14="http://schemas.microsoft.com/office/powerpoint/2010/main" val="2251353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2B028756-0FA5-471F-B25F-B44FA1553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8E6613BA-415A-4A35-90E0-E031E5096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90663"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9486F58F-79DD-440F-A9DF-0D68BD4FF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6193718" cy="6857999"/>
          </a:xfrm>
          <a:prstGeom prst="rect">
            <a:avLst/>
          </a:prstGeom>
          <a:blipFill dpi="0" rotWithShape="1">
            <a:blip r:embed="rId3">
              <a:alphaModFix amt="35000"/>
              <a:duotone>
                <a:schemeClr val="accent1">
                  <a:shade val="45000"/>
                  <a:satMod val="135000"/>
                </a:schemeClr>
                <a:prstClr val="white"/>
              </a:duotone>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background pattern&#10;&#10;Description automatically generated">
            <a:extLst>
              <a:ext uri="{FF2B5EF4-FFF2-40B4-BE49-F238E27FC236}">
                <a16:creationId xmlns:a16="http://schemas.microsoft.com/office/drawing/2014/main" id="{0F03D462-E658-4B1E-A186-C8D819E132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7259" y="567942"/>
            <a:ext cx="2858431" cy="5716862"/>
          </a:xfrm>
          <a:prstGeom prst="rect">
            <a:avLst/>
          </a:prstGeom>
        </p:spPr>
      </p:pic>
      <p:sp>
        <p:nvSpPr>
          <p:cNvPr id="6" name="TextBox 5">
            <a:extLst>
              <a:ext uri="{FF2B5EF4-FFF2-40B4-BE49-F238E27FC236}">
                <a16:creationId xmlns:a16="http://schemas.microsoft.com/office/drawing/2014/main" id="{F7A2EDB8-977E-424D-B040-808D2D2CD4EF}"/>
              </a:ext>
            </a:extLst>
          </p:cNvPr>
          <p:cNvSpPr txBox="1"/>
          <p:nvPr/>
        </p:nvSpPr>
        <p:spPr>
          <a:xfrm>
            <a:off x="7365205" y="2718487"/>
            <a:ext cx="3649204" cy="707886"/>
          </a:xfrm>
          <a:prstGeom prst="rect">
            <a:avLst/>
          </a:prstGeom>
          <a:noFill/>
        </p:spPr>
        <p:txBody>
          <a:bodyPr wrap="none" rtlCol="0">
            <a:spAutoFit/>
          </a:bodyPr>
          <a:lstStyle/>
          <a:p>
            <a:r>
              <a:rPr lang="en-US" sz="4000" b="1" dirty="0"/>
              <a:t>White-Screen </a:t>
            </a:r>
          </a:p>
        </p:txBody>
      </p:sp>
    </p:spTree>
    <p:extLst>
      <p:ext uri="{BB962C8B-B14F-4D97-AF65-F5344CB8AC3E}">
        <p14:creationId xmlns:p14="http://schemas.microsoft.com/office/powerpoint/2010/main" val="3669166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 name="Picture 2" descr="Graphical user interface, application&#10;&#10;Description automatically generated">
            <a:extLst>
              <a:ext uri="{FF2B5EF4-FFF2-40B4-BE49-F238E27FC236}">
                <a16:creationId xmlns:a16="http://schemas.microsoft.com/office/drawing/2014/main" id="{91E0F782-BA8F-4240-B728-4C90EDD3C77B}"/>
              </a:ext>
            </a:extLst>
          </p:cNvPr>
          <p:cNvPicPr>
            <a:picLocks noChangeAspect="1"/>
          </p:cNvPicPr>
          <p:nvPr/>
        </p:nvPicPr>
        <p:blipFill rotWithShape="1">
          <a:blip r:embed="rId4">
            <a:extLst>
              <a:ext uri="{28A0092B-C50C-407E-A947-70E740481C1C}">
                <a14:useLocalDpi xmlns:a14="http://schemas.microsoft.com/office/drawing/2010/main" val="0"/>
              </a:ext>
            </a:extLst>
          </a:blip>
          <a:srcRect b="62162"/>
          <a:stretch/>
        </p:blipFill>
        <p:spPr>
          <a:xfrm>
            <a:off x="427969" y="1489054"/>
            <a:ext cx="5126983" cy="3879892"/>
          </a:xfrm>
          <a:prstGeom prst="rect">
            <a:avLst/>
          </a:prstGeom>
        </p:spPr>
      </p:pic>
      <p:sp>
        <p:nvSpPr>
          <p:cNvPr id="4" name="TextBox 3">
            <a:extLst>
              <a:ext uri="{FF2B5EF4-FFF2-40B4-BE49-F238E27FC236}">
                <a16:creationId xmlns:a16="http://schemas.microsoft.com/office/drawing/2014/main" id="{9DF0FAED-DAC2-49C4-9D19-C4E9A42B3264}"/>
              </a:ext>
            </a:extLst>
          </p:cNvPr>
          <p:cNvSpPr txBox="1"/>
          <p:nvPr/>
        </p:nvSpPr>
        <p:spPr>
          <a:xfrm>
            <a:off x="6540843" y="2599180"/>
            <a:ext cx="5358714" cy="1017347"/>
          </a:xfrm>
          <a:prstGeom prst="rect">
            <a:avLst/>
          </a:prstGeom>
        </p:spPr>
        <p:txBody>
          <a:bodyPr vert="horz" lIns="91440" tIns="45720" rIns="91440" bIns="45720" rtlCol="0">
            <a:normAutofit/>
          </a:bodyPr>
          <a:lstStyle/>
          <a:p>
            <a:pPr>
              <a:lnSpc>
                <a:spcPct val="110000"/>
              </a:lnSpc>
              <a:spcAft>
                <a:spcPts val="600"/>
              </a:spcAft>
              <a:buClr>
                <a:schemeClr val="accent1"/>
              </a:buClr>
            </a:pPr>
            <a:r>
              <a:rPr lang="en-US" sz="4000" b="1" dirty="0">
                <a:solidFill>
                  <a:schemeClr val="tx2"/>
                </a:solidFill>
              </a:rPr>
              <a:t>Select the menu Bar</a:t>
            </a:r>
          </a:p>
        </p:txBody>
      </p:sp>
    </p:spTree>
    <p:extLst>
      <p:ext uri="{BB962C8B-B14F-4D97-AF65-F5344CB8AC3E}">
        <p14:creationId xmlns:p14="http://schemas.microsoft.com/office/powerpoint/2010/main" val="1785147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2B028756-0FA5-471F-B25F-B44FA1553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8E6613BA-415A-4A35-90E0-E031E5096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90663"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9486F58F-79DD-440F-A9DF-0D68BD4FF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6193718" cy="6857999"/>
          </a:xfrm>
          <a:prstGeom prst="rect">
            <a:avLst/>
          </a:prstGeom>
          <a:blipFill dpi="0" rotWithShape="1">
            <a:blip r:embed="rId3">
              <a:alphaModFix amt="35000"/>
              <a:duotone>
                <a:schemeClr val="accent1">
                  <a:shade val="45000"/>
                  <a:satMod val="135000"/>
                </a:schemeClr>
                <a:prstClr val="white"/>
              </a:duotone>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Graphical user interface, application&#10;&#10;Description automatically generated with medium confidence">
            <a:extLst>
              <a:ext uri="{FF2B5EF4-FFF2-40B4-BE49-F238E27FC236}">
                <a16:creationId xmlns:a16="http://schemas.microsoft.com/office/drawing/2014/main" id="{1D6B8C3F-EAF1-48B9-A821-60308572918C}"/>
              </a:ext>
            </a:extLst>
          </p:cNvPr>
          <p:cNvPicPr>
            <a:picLocks noChangeAspect="1"/>
          </p:cNvPicPr>
          <p:nvPr/>
        </p:nvPicPr>
        <p:blipFill rotWithShape="1">
          <a:blip r:embed="rId4">
            <a:extLst>
              <a:ext uri="{28A0092B-C50C-407E-A947-70E740481C1C}">
                <a14:useLocalDpi xmlns:a14="http://schemas.microsoft.com/office/drawing/2010/main" val="0"/>
              </a:ext>
            </a:extLst>
          </a:blip>
          <a:srcRect b="65531"/>
          <a:stretch/>
        </p:blipFill>
        <p:spPr>
          <a:xfrm>
            <a:off x="290347" y="1392402"/>
            <a:ext cx="5609968" cy="3867391"/>
          </a:xfrm>
          <a:prstGeom prst="rect">
            <a:avLst/>
          </a:prstGeom>
        </p:spPr>
      </p:pic>
      <p:sp>
        <p:nvSpPr>
          <p:cNvPr id="6" name="TextBox 5">
            <a:extLst>
              <a:ext uri="{FF2B5EF4-FFF2-40B4-BE49-F238E27FC236}">
                <a16:creationId xmlns:a16="http://schemas.microsoft.com/office/drawing/2014/main" id="{1B02E906-904A-4AEE-AFCC-A7836B088DF4}"/>
              </a:ext>
            </a:extLst>
          </p:cNvPr>
          <p:cNvSpPr txBox="1"/>
          <p:nvPr/>
        </p:nvSpPr>
        <p:spPr>
          <a:xfrm>
            <a:off x="7035969" y="2721111"/>
            <a:ext cx="4380173" cy="707886"/>
          </a:xfrm>
          <a:prstGeom prst="rect">
            <a:avLst/>
          </a:prstGeom>
          <a:noFill/>
        </p:spPr>
        <p:txBody>
          <a:bodyPr wrap="none" rtlCol="0">
            <a:spAutoFit/>
          </a:bodyPr>
          <a:lstStyle/>
          <a:p>
            <a:r>
              <a:rPr lang="en-US" sz="4000" b="1" dirty="0"/>
              <a:t>Refresh the Page</a:t>
            </a:r>
          </a:p>
        </p:txBody>
      </p:sp>
    </p:spTree>
    <p:extLst>
      <p:ext uri="{BB962C8B-B14F-4D97-AF65-F5344CB8AC3E}">
        <p14:creationId xmlns:p14="http://schemas.microsoft.com/office/powerpoint/2010/main" val="876483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 name="Picture 2" descr="Graphical user interface, application&#10;&#10;Description automatically generated">
            <a:extLst>
              <a:ext uri="{FF2B5EF4-FFF2-40B4-BE49-F238E27FC236}">
                <a16:creationId xmlns:a16="http://schemas.microsoft.com/office/drawing/2014/main" id="{5165E589-53A8-4B0D-A36F-C5AC9FA22E28}"/>
              </a:ext>
            </a:extLst>
          </p:cNvPr>
          <p:cNvPicPr>
            <a:picLocks noChangeAspect="1"/>
          </p:cNvPicPr>
          <p:nvPr/>
        </p:nvPicPr>
        <p:blipFill rotWithShape="1">
          <a:blip r:embed="rId4">
            <a:extLst>
              <a:ext uri="{28A0092B-C50C-407E-A947-70E740481C1C}">
                <a14:useLocalDpi xmlns:a14="http://schemas.microsoft.com/office/drawing/2010/main" val="0"/>
              </a:ext>
            </a:extLst>
          </a:blip>
          <a:srcRect b="63904"/>
          <a:stretch/>
        </p:blipFill>
        <p:spPr>
          <a:xfrm>
            <a:off x="181546" y="1361510"/>
            <a:ext cx="5619829" cy="4057113"/>
          </a:xfrm>
          <a:prstGeom prst="rect">
            <a:avLst/>
          </a:prstGeom>
        </p:spPr>
      </p:pic>
      <p:sp>
        <p:nvSpPr>
          <p:cNvPr id="4" name="TextBox 3">
            <a:extLst>
              <a:ext uri="{FF2B5EF4-FFF2-40B4-BE49-F238E27FC236}">
                <a16:creationId xmlns:a16="http://schemas.microsoft.com/office/drawing/2014/main" id="{DDBE84FE-0F81-46A9-95AE-FB68DEED3198}"/>
              </a:ext>
            </a:extLst>
          </p:cNvPr>
          <p:cNvSpPr txBox="1"/>
          <p:nvPr/>
        </p:nvSpPr>
        <p:spPr>
          <a:xfrm>
            <a:off x="6743859" y="2677323"/>
            <a:ext cx="4952681" cy="751677"/>
          </a:xfrm>
          <a:prstGeom prst="rect">
            <a:avLst/>
          </a:prstGeom>
        </p:spPr>
        <p:txBody>
          <a:bodyPr vert="horz" lIns="91440" tIns="45720" rIns="91440" bIns="45720" rtlCol="0">
            <a:normAutofit/>
          </a:bodyPr>
          <a:lstStyle/>
          <a:p>
            <a:pPr>
              <a:lnSpc>
                <a:spcPct val="110000"/>
              </a:lnSpc>
              <a:spcAft>
                <a:spcPts val="600"/>
              </a:spcAft>
              <a:buClr>
                <a:schemeClr val="accent1"/>
              </a:buClr>
            </a:pPr>
            <a:r>
              <a:rPr lang="en-US" sz="4000" b="1" dirty="0">
                <a:solidFill>
                  <a:schemeClr val="tx2"/>
                </a:solidFill>
              </a:rPr>
              <a:t>Load the Page</a:t>
            </a:r>
          </a:p>
        </p:txBody>
      </p:sp>
    </p:spTree>
    <p:extLst>
      <p:ext uri="{BB962C8B-B14F-4D97-AF65-F5344CB8AC3E}">
        <p14:creationId xmlns:p14="http://schemas.microsoft.com/office/powerpoint/2010/main" val="2052806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8" name="Picture 27">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0" name="Rectangle 29">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2B028756-0FA5-471F-B25F-B44FA1553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 name="TextBox 3">
            <a:extLst>
              <a:ext uri="{FF2B5EF4-FFF2-40B4-BE49-F238E27FC236}">
                <a16:creationId xmlns:a16="http://schemas.microsoft.com/office/drawing/2014/main" id="{8B958DF8-4ADD-4B8A-9CCC-0CF768621179}"/>
              </a:ext>
            </a:extLst>
          </p:cNvPr>
          <p:cNvSpPr txBox="1"/>
          <p:nvPr/>
        </p:nvSpPr>
        <p:spPr>
          <a:xfrm>
            <a:off x="6434328" y="744909"/>
            <a:ext cx="4919472" cy="3155419"/>
          </a:xfrm>
          <a:prstGeom prst="rect">
            <a:avLst/>
          </a:prstGeom>
        </p:spPr>
        <p:txBody>
          <a:bodyPr vert="horz" lIns="91440" tIns="45720" rIns="91440" bIns="45720" rtlCol="0" anchor="b">
            <a:normAutofit/>
          </a:bodyPr>
          <a:lstStyle/>
          <a:p>
            <a:pPr>
              <a:spcBef>
                <a:spcPct val="0"/>
              </a:spcBef>
              <a:spcAft>
                <a:spcPts val="600"/>
              </a:spcAft>
              <a:buClr>
                <a:schemeClr val="accent1"/>
              </a:buClr>
            </a:pPr>
            <a:r>
              <a:rPr lang="en-US" sz="4400" b="1">
                <a:solidFill>
                  <a:schemeClr val="tx2"/>
                </a:solidFill>
                <a:latin typeface="+mj-lt"/>
                <a:ea typeface="+mj-ea"/>
                <a:cs typeface="+mj-cs"/>
              </a:rPr>
              <a:t>Scroll Till You See your Selected Object</a:t>
            </a:r>
          </a:p>
        </p:txBody>
      </p:sp>
      <p:sp>
        <p:nvSpPr>
          <p:cNvPr id="36" name="Rectangle 35">
            <a:extLst>
              <a:ext uri="{FF2B5EF4-FFF2-40B4-BE49-F238E27FC236}">
                <a16:creationId xmlns:a16="http://schemas.microsoft.com/office/drawing/2014/main" id="{8E6613BA-415A-4A35-90E0-E031E5096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90664"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E772886C-B41D-47A1-A831-869BA0F6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190653" cy="6858000"/>
          </a:xfrm>
          <a:prstGeom prst="rect">
            <a:avLst/>
          </a:prstGeom>
          <a:blipFill dpi="0" rotWithShape="1">
            <a:blip r:embed="rId3">
              <a:alphaModFix amt="35000"/>
              <a:duotone>
                <a:schemeClr val="accent1">
                  <a:shade val="45000"/>
                  <a:satMod val="135000"/>
                </a:schemeClr>
                <a:prstClr val="white"/>
              </a:duotone>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phone&#10;&#10;Description automatically generated with medium confidence">
            <a:extLst>
              <a:ext uri="{FF2B5EF4-FFF2-40B4-BE49-F238E27FC236}">
                <a16:creationId xmlns:a16="http://schemas.microsoft.com/office/drawing/2014/main" id="{EFD43446-7958-48F7-A5A8-8EB8E5EDC266}"/>
              </a:ext>
            </a:extLst>
          </p:cNvPr>
          <p:cNvPicPr>
            <a:picLocks noChangeAspect="1"/>
          </p:cNvPicPr>
          <p:nvPr/>
        </p:nvPicPr>
        <p:blipFill rotWithShape="1">
          <a:blip r:embed="rId4">
            <a:extLst>
              <a:ext uri="{28A0092B-C50C-407E-A947-70E740481C1C}">
                <a14:useLocalDpi xmlns:a14="http://schemas.microsoft.com/office/drawing/2010/main" val="0"/>
              </a:ext>
            </a:extLst>
          </a:blip>
          <a:srcRect t="17875" r="-1" b="22789"/>
          <a:stretch/>
        </p:blipFill>
        <p:spPr>
          <a:xfrm>
            <a:off x="637742" y="567942"/>
            <a:ext cx="4817466" cy="5716862"/>
          </a:xfrm>
          <a:prstGeom prst="rect">
            <a:avLst/>
          </a:prstGeom>
        </p:spPr>
      </p:pic>
    </p:spTree>
    <p:extLst>
      <p:ext uri="{BB962C8B-B14F-4D97-AF65-F5344CB8AC3E}">
        <p14:creationId xmlns:p14="http://schemas.microsoft.com/office/powerpoint/2010/main" val="98635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28"/>
                                        </p:tgtEl>
                                        <p:attrNameLst>
                                          <p:attrName>style.visibility</p:attrName>
                                        </p:attrNameLst>
                                      </p:cBhvr>
                                      <p:to>
                                        <p:strVal val="visible"/>
                                      </p:to>
                                    </p:set>
                                    <p:animEffect transition="in" filter="fade">
                                      <p:cBhvr>
                                        <p:cTn id="10" dur="7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4ABF2-921B-4420-B18B-5CEA0E75CC56}"/>
              </a:ext>
            </a:extLst>
          </p:cNvPr>
          <p:cNvSpPr>
            <a:spLocks noGrp="1"/>
          </p:cNvSpPr>
          <p:nvPr>
            <p:ph type="title"/>
          </p:nvPr>
        </p:nvSpPr>
        <p:spPr/>
        <p:txBody>
          <a:bodyPr/>
          <a:lstStyle/>
          <a:p>
            <a:r>
              <a:rPr lang="en-US" dirty="0"/>
              <a:t>Click Full Screen</a:t>
            </a:r>
          </a:p>
        </p:txBody>
      </p:sp>
      <p:pic>
        <p:nvPicPr>
          <p:cNvPr id="9" name="Picture 8" descr="A screenshot of a phone&#10;&#10;Description automatically generated with medium confidence">
            <a:extLst>
              <a:ext uri="{FF2B5EF4-FFF2-40B4-BE49-F238E27FC236}">
                <a16:creationId xmlns:a16="http://schemas.microsoft.com/office/drawing/2014/main" id="{6A313ED7-977B-4811-AFAD-5A1153AF5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1283" y="0"/>
            <a:ext cx="3164458" cy="6858000"/>
          </a:xfrm>
          <a:prstGeom prst="rect">
            <a:avLst/>
          </a:prstGeom>
        </p:spPr>
      </p:pic>
    </p:spTree>
    <p:extLst>
      <p:ext uri="{BB962C8B-B14F-4D97-AF65-F5344CB8AC3E}">
        <p14:creationId xmlns:p14="http://schemas.microsoft.com/office/powerpoint/2010/main" val="5565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13A8D-F0DB-448A-BCCC-763FA8A92D00}"/>
              </a:ext>
            </a:extLst>
          </p:cNvPr>
          <p:cNvSpPr>
            <a:spLocks noGrp="1"/>
          </p:cNvSpPr>
          <p:nvPr>
            <p:ph type="title"/>
          </p:nvPr>
        </p:nvSpPr>
        <p:spPr/>
        <p:txBody>
          <a:bodyPr/>
          <a:lstStyle/>
          <a:p>
            <a:r>
              <a:rPr lang="en-US" dirty="0"/>
              <a:t>See In AR</a:t>
            </a:r>
          </a:p>
        </p:txBody>
      </p:sp>
      <p:pic>
        <p:nvPicPr>
          <p:cNvPr id="5" name="Picture 4" descr="A screenshot of a cell phone&#10;&#10;Description automatically generated with medium confidence">
            <a:extLst>
              <a:ext uri="{FF2B5EF4-FFF2-40B4-BE49-F238E27FC236}">
                <a16:creationId xmlns:a16="http://schemas.microsoft.com/office/drawing/2014/main" id="{B3FEE315-98B4-48B5-A767-3290A751D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7996" y="0"/>
            <a:ext cx="3165231" cy="6858000"/>
          </a:xfrm>
          <a:prstGeom prst="rect">
            <a:avLst/>
          </a:prstGeom>
        </p:spPr>
      </p:pic>
    </p:spTree>
    <p:extLst>
      <p:ext uri="{BB962C8B-B14F-4D97-AF65-F5344CB8AC3E}">
        <p14:creationId xmlns:p14="http://schemas.microsoft.com/office/powerpoint/2010/main" val="2115129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CE764-6849-4FED-8615-B0837EDC4688}"/>
              </a:ext>
            </a:extLst>
          </p:cNvPr>
          <p:cNvSpPr>
            <a:spLocks noGrp="1"/>
          </p:cNvSpPr>
          <p:nvPr>
            <p:ph type="title"/>
          </p:nvPr>
        </p:nvSpPr>
        <p:spPr/>
        <p:txBody>
          <a:bodyPr/>
          <a:lstStyle/>
          <a:p>
            <a:r>
              <a:rPr lang="en-US" dirty="0"/>
              <a:t>Last thing</a:t>
            </a:r>
          </a:p>
        </p:txBody>
      </p:sp>
      <p:sp>
        <p:nvSpPr>
          <p:cNvPr id="3" name="Content Placeholder 2">
            <a:extLst>
              <a:ext uri="{FF2B5EF4-FFF2-40B4-BE49-F238E27FC236}">
                <a16:creationId xmlns:a16="http://schemas.microsoft.com/office/drawing/2014/main" id="{F1849FDE-4361-4AD7-A8B3-F183034193A6}"/>
              </a:ext>
            </a:extLst>
          </p:cNvPr>
          <p:cNvSpPr>
            <a:spLocks noGrp="1"/>
          </p:cNvSpPr>
          <p:nvPr>
            <p:ph idx="1"/>
          </p:nvPr>
        </p:nvSpPr>
        <p:spPr/>
        <p:txBody>
          <a:bodyPr/>
          <a:lstStyle/>
          <a:p>
            <a:r>
              <a:rPr lang="en-US" dirty="0" err="1"/>
              <a:t>EchoAR</a:t>
            </a:r>
            <a:r>
              <a:rPr lang="en-US" dirty="0"/>
              <a:t> is heavily supported by Unity and we attempted to re-create one of their own tutorials and here is what we got from it…</a:t>
            </a:r>
          </a:p>
        </p:txBody>
      </p:sp>
    </p:spTree>
    <p:extLst>
      <p:ext uri="{BB962C8B-B14F-4D97-AF65-F5344CB8AC3E}">
        <p14:creationId xmlns:p14="http://schemas.microsoft.com/office/powerpoint/2010/main" val="37531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49D3B-28E2-4216-B1D1-CF82B1FF1EED}"/>
              </a:ext>
            </a:extLst>
          </p:cNvPr>
          <p:cNvSpPr>
            <a:spLocks noGrp="1"/>
          </p:cNvSpPr>
          <p:nvPr>
            <p:ph type="title"/>
          </p:nvPr>
        </p:nvSpPr>
        <p:spPr/>
        <p:txBody>
          <a:bodyPr>
            <a:normAutofit fontScale="90000"/>
          </a:bodyPr>
          <a:lstStyle/>
          <a:p>
            <a:r>
              <a:rPr lang="en-US" dirty="0"/>
              <a:t>What We Hope and Our Vision</a:t>
            </a:r>
            <a:br>
              <a:rPr lang="en-US" dirty="0"/>
            </a:br>
            <a:endParaRPr lang="en-US" dirty="0"/>
          </a:p>
        </p:txBody>
      </p:sp>
      <p:sp>
        <p:nvSpPr>
          <p:cNvPr id="4" name="Content Placeholder 3">
            <a:extLst>
              <a:ext uri="{FF2B5EF4-FFF2-40B4-BE49-F238E27FC236}">
                <a16:creationId xmlns:a16="http://schemas.microsoft.com/office/drawing/2014/main" id="{6012FD83-E65C-43D5-A816-91E1EC2971EE}"/>
              </a:ext>
            </a:extLst>
          </p:cNvPr>
          <p:cNvSpPr>
            <a:spLocks noGrp="1"/>
          </p:cNvSpPr>
          <p:nvPr>
            <p:ph sz="half" idx="2"/>
          </p:nvPr>
        </p:nvSpPr>
        <p:spPr>
          <a:xfrm>
            <a:off x="839788" y="1500189"/>
            <a:ext cx="10618787" cy="4689474"/>
          </a:xfrm>
        </p:spPr>
        <p:txBody>
          <a:bodyPr/>
          <a:lstStyle/>
          <a:p>
            <a:pPr marL="228600" marR="0" lvl="0" indent="-228600" algn="l" defTabSz="914400" rtl="0" eaLnBrk="1" fontAlgn="auto" latinLnBrk="0" hangingPunct="1">
              <a:lnSpc>
                <a:spcPct val="110000"/>
              </a:lnSpc>
              <a:spcBef>
                <a:spcPts val="1000"/>
              </a:spcBef>
              <a:spcAft>
                <a:spcPts val="0"/>
              </a:spcAft>
              <a:buClr>
                <a:srgbClr val="83A6BC"/>
              </a:buClr>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Avenir Next LT Pro"/>
                <a:ea typeface="+mn-ea"/>
                <a:cs typeface="+mn-cs"/>
              </a:rPr>
              <a:t>Our vision is to get everyone excited about our AR technology and understanding the benefits in many fields including marketing, education, and medical fields.</a:t>
            </a:r>
          </a:p>
          <a:p>
            <a:endParaRPr lang="en-US" dirty="0"/>
          </a:p>
        </p:txBody>
      </p:sp>
    </p:spTree>
    <p:extLst>
      <p:ext uri="{BB962C8B-B14F-4D97-AF65-F5344CB8AC3E}">
        <p14:creationId xmlns:p14="http://schemas.microsoft.com/office/powerpoint/2010/main" val="3585161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 Video_Run1">
            <a:hlinkClick r:id="" action="ppaction://media"/>
            <a:extLst>
              <a:ext uri="{FF2B5EF4-FFF2-40B4-BE49-F238E27FC236}">
                <a16:creationId xmlns:a16="http://schemas.microsoft.com/office/drawing/2014/main" id="{DC6EA310-4C36-4085-BF81-54F0A6F8F5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53025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515">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8431-44C8-4339-A11D-A408CEE79BF4}"/>
              </a:ext>
            </a:extLst>
          </p:cNvPr>
          <p:cNvSpPr>
            <a:spLocks noGrp="1"/>
          </p:cNvSpPr>
          <p:nvPr>
            <p:ph type="title"/>
          </p:nvPr>
        </p:nvSpPr>
        <p:spPr/>
        <p:txBody>
          <a:bodyPr/>
          <a:lstStyle/>
          <a:p>
            <a:r>
              <a:rPr lang="en-US" dirty="0"/>
              <a:t>Unity</a:t>
            </a:r>
          </a:p>
        </p:txBody>
      </p:sp>
      <p:sp>
        <p:nvSpPr>
          <p:cNvPr id="3" name="Text Placeholder 2">
            <a:extLst>
              <a:ext uri="{FF2B5EF4-FFF2-40B4-BE49-F238E27FC236}">
                <a16:creationId xmlns:a16="http://schemas.microsoft.com/office/drawing/2014/main" id="{8BF9C078-D952-4AFA-806F-70954827BB5F}"/>
              </a:ext>
            </a:extLst>
          </p:cNvPr>
          <p:cNvSpPr>
            <a:spLocks noGrp="1"/>
          </p:cNvSpPr>
          <p:nvPr>
            <p:ph type="body" idx="1"/>
          </p:nvPr>
        </p:nvSpPr>
        <p:spPr/>
        <p:txBody>
          <a:bodyPr/>
          <a:lstStyle/>
          <a:p>
            <a:r>
              <a:rPr lang="en-US" dirty="0"/>
              <a:t>What Tech?</a:t>
            </a:r>
          </a:p>
        </p:txBody>
      </p:sp>
      <p:sp>
        <p:nvSpPr>
          <p:cNvPr id="4" name="Content Placeholder 3">
            <a:extLst>
              <a:ext uri="{FF2B5EF4-FFF2-40B4-BE49-F238E27FC236}">
                <a16:creationId xmlns:a16="http://schemas.microsoft.com/office/drawing/2014/main" id="{603A7E28-FE01-45B2-B2CC-CF7663D9EB8D}"/>
              </a:ext>
            </a:extLst>
          </p:cNvPr>
          <p:cNvSpPr>
            <a:spLocks noGrp="1"/>
          </p:cNvSpPr>
          <p:nvPr>
            <p:ph sz="half" idx="2"/>
          </p:nvPr>
        </p:nvSpPr>
        <p:spPr/>
        <p:txBody>
          <a:bodyPr>
            <a:normAutofit fontScale="85000" lnSpcReduction="10000"/>
          </a:bodyPr>
          <a:lstStyle/>
          <a:p>
            <a:r>
              <a:rPr lang="en-US" dirty="0"/>
              <a:t>Android and iPad</a:t>
            </a:r>
          </a:p>
          <a:p>
            <a:r>
              <a:rPr lang="en-US" dirty="0"/>
              <a:t>Unity provides users with manual editing, the shape color, and the movement.</a:t>
            </a:r>
          </a:p>
        </p:txBody>
      </p:sp>
      <p:sp>
        <p:nvSpPr>
          <p:cNvPr id="5" name="Text Placeholder 4">
            <a:extLst>
              <a:ext uri="{FF2B5EF4-FFF2-40B4-BE49-F238E27FC236}">
                <a16:creationId xmlns:a16="http://schemas.microsoft.com/office/drawing/2014/main" id="{C605AAF9-0C81-4743-823E-D91C85C882DB}"/>
              </a:ext>
            </a:extLst>
          </p:cNvPr>
          <p:cNvSpPr>
            <a:spLocks noGrp="1"/>
          </p:cNvSpPr>
          <p:nvPr>
            <p:ph type="body" sz="quarter" idx="3"/>
          </p:nvPr>
        </p:nvSpPr>
        <p:spPr/>
        <p:txBody>
          <a:bodyPr/>
          <a:lstStyle/>
          <a:p>
            <a:r>
              <a:rPr lang="en-US" dirty="0"/>
              <a:t>What We Hope and Our Vision</a:t>
            </a:r>
          </a:p>
        </p:txBody>
      </p:sp>
      <p:sp>
        <p:nvSpPr>
          <p:cNvPr id="6" name="Content Placeholder 5">
            <a:extLst>
              <a:ext uri="{FF2B5EF4-FFF2-40B4-BE49-F238E27FC236}">
                <a16:creationId xmlns:a16="http://schemas.microsoft.com/office/drawing/2014/main" id="{BCDF9963-3418-4446-B301-14DD13B708E7}"/>
              </a:ext>
            </a:extLst>
          </p:cNvPr>
          <p:cNvSpPr>
            <a:spLocks noGrp="1"/>
          </p:cNvSpPr>
          <p:nvPr>
            <p:ph sz="quarter" idx="4"/>
          </p:nvPr>
        </p:nvSpPr>
        <p:spPr/>
        <p:txBody>
          <a:bodyPr>
            <a:normAutofit fontScale="85000" lnSpcReduction="10000"/>
          </a:bodyPr>
          <a:lstStyle/>
          <a:p>
            <a:r>
              <a:rPr lang="en-US" dirty="0"/>
              <a:t>Unity is a cross-platform that can be used to create mobile games in 2D or 3D.</a:t>
            </a:r>
          </a:p>
          <a:p>
            <a:r>
              <a:rPr lang="en-US" dirty="0"/>
              <a:t>Unity is also a platform where you can type in your game scene in order to get your item to interact in a specific demand. You can use Unity to type in codes for another platform like Echo AR.</a:t>
            </a:r>
          </a:p>
        </p:txBody>
      </p:sp>
    </p:spTree>
    <p:extLst>
      <p:ext uri="{BB962C8B-B14F-4D97-AF65-F5344CB8AC3E}">
        <p14:creationId xmlns:p14="http://schemas.microsoft.com/office/powerpoint/2010/main" val="3622157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9" name="Picture 2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1" name="Rectangle 30">
            <a:extLst>
              <a:ext uri="{FF2B5EF4-FFF2-40B4-BE49-F238E27FC236}">
                <a16:creationId xmlns:a16="http://schemas.microsoft.com/office/drawing/2014/main" id="{26B0FCFA-8A2E-4F10-87BD-34565BD7C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32DA72A5-2775-4FE6-9A97-1C8DEE0E0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 name="Title 3">
            <a:extLst>
              <a:ext uri="{FF2B5EF4-FFF2-40B4-BE49-F238E27FC236}">
                <a16:creationId xmlns:a16="http://schemas.microsoft.com/office/drawing/2014/main" id="{36390A06-5E0B-4875-A67C-C0E9F28E40E2}"/>
              </a:ext>
            </a:extLst>
          </p:cNvPr>
          <p:cNvSpPr>
            <a:spLocks noGrp="1"/>
          </p:cNvSpPr>
          <p:nvPr>
            <p:ph type="title"/>
          </p:nvPr>
        </p:nvSpPr>
        <p:spPr>
          <a:xfrm>
            <a:off x="838200" y="775411"/>
            <a:ext cx="6321551" cy="4357697"/>
          </a:xfrm>
        </p:spPr>
        <p:txBody>
          <a:bodyPr vert="horz" lIns="91440" tIns="45720" rIns="91440" bIns="45720" rtlCol="0" anchor="b">
            <a:normAutofit/>
          </a:bodyPr>
          <a:lstStyle/>
          <a:p>
            <a:r>
              <a:rPr lang="en-US" dirty="0">
                <a:solidFill>
                  <a:schemeClr val="tx2"/>
                </a:solidFill>
              </a:rPr>
              <a:t>Thank you, guys. </a:t>
            </a:r>
            <a:br>
              <a:rPr lang="en-US" dirty="0">
                <a:solidFill>
                  <a:schemeClr val="tx2"/>
                </a:solidFill>
              </a:rPr>
            </a:br>
            <a:r>
              <a:rPr lang="en-US" sz="2000" dirty="0">
                <a:solidFill>
                  <a:schemeClr val="tx2"/>
                </a:solidFill>
              </a:rPr>
              <a:t>Post-Survey: </a:t>
            </a:r>
            <a:r>
              <a:rPr lang="en-US" sz="2000" b="0" i="0" u="none" strike="noStrike" dirty="0">
                <a:effectLst/>
                <a:latin typeface="Whitney"/>
                <a:hlinkClick r:id="rId3" tooltip="https://ggc.az1.qualtrics.com/jfe/form/SV_9tcgXJdZzJptLVQ"/>
              </a:rPr>
              <a:t>https://ggc.az1.qualtrics.com/jfe/form/SV_9tcgXJdZzJptLVQ</a:t>
            </a:r>
            <a:endParaRPr lang="en-US" sz="2000" dirty="0">
              <a:solidFill>
                <a:schemeClr val="tx2"/>
              </a:solidFill>
            </a:endParaRPr>
          </a:p>
        </p:txBody>
      </p:sp>
      <p:pic>
        <p:nvPicPr>
          <p:cNvPr id="24" name="Graphic 23" descr="In Love Face Outline">
            <a:extLst>
              <a:ext uri="{FF2B5EF4-FFF2-40B4-BE49-F238E27FC236}">
                <a16:creationId xmlns:a16="http://schemas.microsoft.com/office/drawing/2014/main" id="{59573EFF-988E-4D91-A77D-D0FA6A942F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62800" y="1142999"/>
            <a:ext cx="4572000" cy="4572000"/>
          </a:xfrm>
          <a:prstGeom prst="rect">
            <a:avLst/>
          </a:prstGeom>
        </p:spPr>
      </p:pic>
      <p:pic>
        <p:nvPicPr>
          <p:cNvPr id="35" name="Picture 34">
            <a:extLst>
              <a:ext uri="{FF2B5EF4-FFF2-40B4-BE49-F238E27FC236}">
                <a16:creationId xmlns:a16="http://schemas.microsoft.com/office/drawing/2014/main" id="{1B904E70-C32C-4D17-A3F8-E917928895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37" name="Picture 36">
            <a:extLst>
              <a:ext uri="{FF2B5EF4-FFF2-40B4-BE49-F238E27FC236}">
                <a16:creationId xmlns:a16="http://schemas.microsoft.com/office/drawing/2014/main" id="{D732B43B-AEE0-4B1A-93E5-EDA309A23F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r="74807"/>
          <a:stretch/>
        </p:blipFill>
        <p:spPr>
          <a:xfrm rot="10800000">
            <a:off x="0" y="3047998"/>
            <a:ext cx="640488" cy="2548349"/>
          </a:xfrm>
          <a:prstGeom prst="rect">
            <a:avLst/>
          </a:prstGeom>
        </p:spPr>
      </p:pic>
      <p:pic>
        <p:nvPicPr>
          <p:cNvPr id="3" name="Picture 2">
            <a:extLst>
              <a:ext uri="{FF2B5EF4-FFF2-40B4-BE49-F238E27FC236}">
                <a16:creationId xmlns:a16="http://schemas.microsoft.com/office/drawing/2014/main" id="{636BB7EE-F35F-46F8-97B8-C05222539B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6638" y="433449"/>
            <a:ext cx="3090270" cy="3104777"/>
          </a:xfrm>
          <a:prstGeom prst="rect">
            <a:avLst/>
          </a:prstGeom>
        </p:spPr>
      </p:pic>
    </p:spTree>
    <p:extLst>
      <p:ext uri="{BB962C8B-B14F-4D97-AF65-F5344CB8AC3E}">
        <p14:creationId xmlns:p14="http://schemas.microsoft.com/office/powerpoint/2010/main" val="2982496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92A40363-8A10-4B6B-B707-000916582A4F}"/>
              </a:ext>
            </a:extLst>
          </p:cNvPr>
          <p:cNvSpPr>
            <a:spLocks noGrp="1"/>
          </p:cNvSpPr>
          <p:nvPr>
            <p:ph type="title"/>
          </p:nvPr>
        </p:nvSpPr>
        <p:spPr>
          <a:xfrm>
            <a:off x="838200" y="586992"/>
            <a:ext cx="4953000" cy="1664573"/>
          </a:xfrm>
        </p:spPr>
        <p:txBody>
          <a:bodyPr>
            <a:normAutofit/>
          </a:bodyPr>
          <a:lstStyle/>
          <a:p>
            <a:r>
              <a:rPr lang="en-US">
                <a:solidFill>
                  <a:schemeClr val="tx2"/>
                </a:solidFill>
              </a:rPr>
              <a:t>VR vs. AR</a:t>
            </a:r>
          </a:p>
        </p:txBody>
      </p:sp>
      <p:sp>
        <p:nvSpPr>
          <p:cNvPr id="3" name="Content Placeholder 2">
            <a:extLst>
              <a:ext uri="{FF2B5EF4-FFF2-40B4-BE49-F238E27FC236}">
                <a16:creationId xmlns:a16="http://schemas.microsoft.com/office/drawing/2014/main" id="{E8901234-F0F7-4497-A33D-FDC6192E89A7}"/>
              </a:ext>
            </a:extLst>
          </p:cNvPr>
          <p:cNvSpPr>
            <a:spLocks noGrp="1"/>
          </p:cNvSpPr>
          <p:nvPr>
            <p:ph idx="1"/>
          </p:nvPr>
        </p:nvSpPr>
        <p:spPr>
          <a:xfrm>
            <a:off x="838200" y="2411653"/>
            <a:ext cx="4952681" cy="3728613"/>
          </a:xfrm>
        </p:spPr>
        <p:txBody>
          <a:bodyPr>
            <a:normAutofit/>
          </a:bodyPr>
          <a:lstStyle/>
          <a:p>
            <a:r>
              <a:rPr lang="en-US" sz="1800" dirty="0">
                <a:solidFill>
                  <a:schemeClr val="tx2"/>
                </a:solidFill>
              </a:rPr>
              <a:t>What is VR? Computer generated 3D image or environment.</a:t>
            </a:r>
          </a:p>
          <a:p>
            <a:r>
              <a:rPr lang="en-US" sz="1800" dirty="0">
                <a:solidFill>
                  <a:schemeClr val="tx2"/>
                </a:solidFill>
              </a:rPr>
              <a:t>Ex. Video games through Oculus.</a:t>
            </a:r>
          </a:p>
          <a:p>
            <a:r>
              <a:rPr lang="en-US" sz="1800" dirty="0">
                <a:solidFill>
                  <a:schemeClr val="tx2"/>
                </a:solidFill>
              </a:rPr>
              <a:t>What is AR? Overlapping our world within a lens/camera to show digital content such as   videos, animations, sounds, and graphics.</a:t>
            </a:r>
          </a:p>
          <a:p>
            <a:r>
              <a:rPr lang="en-US" sz="1800" dirty="0">
                <a:solidFill>
                  <a:schemeClr val="tx2"/>
                </a:solidFill>
              </a:rPr>
              <a:t>Ex. Snapchat, Football, etc.</a:t>
            </a:r>
          </a:p>
        </p:txBody>
      </p:sp>
      <p:sp>
        <p:nvSpPr>
          <p:cNvPr id="14" name="Rectangle 13">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0666" y="0"/>
            <a:ext cx="6001333"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196875" y="0"/>
            <a:ext cx="5992075"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text, electronics&#10;&#10;Description automatically generated">
            <a:extLst>
              <a:ext uri="{FF2B5EF4-FFF2-40B4-BE49-F238E27FC236}">
                <a16:creationId xmlns:a16="http://schemas.microsoft.com/office/drawing/2014/main" id="{875B6BEB-90A1-4F03-B00B-A2165C876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1" y="1973620"/>
            <a:ext cx="4724400" cy="2905506"/>
          </a:xfrm>
          <a:prstGeom prst="rect">
            <a:avLst/>
          </a:prstGeom>
        </p:spPr>
      </p:pic>
    </p:spTree>
    <p:extLst>
      <p:ext uri="{BB962C8B-B14F-4D97-AF65-F5344CB8AC3E}">
        <p14:creationId xmlns:p14="http://schemas.microsoft.com/office/powerpoint/2010/main" val="4115197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7" name="Rectangle 78">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8" name="Rectangle 80">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7" name="Title 6">
            <a:extLst>
              <a:ext uri="{FF2B5EF4-FFF2-40B4-BE49-F238E27FC236}">
                <a16:creationId xmlns:a16="http://schemas.microsoft.com/office/drawing/2014/main" id="{D3B8595F-F92B-4174-8992-D9520700D22E}"/>
              </a:ext>
            </a:extLst>
          </p:cNvPr>
          <p:cNvSpPr>
            <a:spLocks noGrp="1"/>
          </p:cNvSpPr>
          <p:nvPr>
            <p:ph type="title"/>
          </p:nvPr>
        </p:nvSpPr>
        <p:spPr>
          <a:xfrm>
            <a:off x="838200" y="461339"/>
            <a:ext cx="4648200" cy="2831136"/>
          </a:xfrm>
        </p:spPr>
        <p:txBody>
          <a:bodyPr>
            <a:normAutofit/>
          </a:bodyPr>
          <a:lstStyle/>
          <a:p>
            <a:r>
              <a:rPr lang="en-US">
                <a:solidFill>
                  <a:schemeClr val="tx2"/>
                </a:solidFill>
              </a:rPr>
              <a:t>So what exactly is AR?</a:t>
            </a:r>
          </a:p>
        </p:txBody>
      </p:sp>
      <p:sp>
        <p:nvSpPr>
          <p:cNvPr id="8" name="Content Placeholder 7">
            <a:extLst>
              <a:ext uri="{FF2B5EF4-FFF2-40B4-BE49-F238E27FC236}">
                <a16:creationId xmlns:a16="http://schemas.microsoft.com/office/drawing/2014/main" id="{2EAF0ECD-21C5-4531-BAAA-136EA891C78D}"/>
              </a:ext>
            </a:extLst>
          </p:cNvPr>
          <p:cNvSpPr>
            <a:spLocks noGrp="1"/>
          </p:cNvSpPr>
          <p:nvPr>
            <p:ph idx="1"/>
          </p:nvPr>
        </p:nvSpPr>
        <p:spPr>
          <a:xfrm>
            <a:off x="835152" y="2878584"/>
            <a:ext cx="4647901" cy="3979416"/>
          </a:xfrm>
        </p:spPr>
        <p:txBody>
          <a:bodyPr>
            <a:normAutofit/>
          </a:bodyPr>
          <a:lstStyle/>
          <a:p>
            <a:pPr>
              <a:lnSpc>
                <a:spcPct val="100000"/>
              </a:lnSpc>
            </a:pPr>
            <a:r>
              <a:rPr lang="en-US" sz="1700" dirty="0">
                <a:solidFill>
                  <a:schemeClr val="tx2"/>
                </a:solidFill>
              </a:rPr>
              <a:t>What is AR(Augmented Reality).</a:t>
            </a:r>
          </a:p>
          <a:p>
            <a:pPr>
              <a:lnSpc>
                <a:spcPct val="100000"/>
              </a:lnSpc>
            </a:pPr>
            <a:r>
              <a:rPr lang="en-US" sz="1700" dirty="0">
                <a:solidFill>
                  <a:schemeClr val="tx2"/>
                </a:solidFill>
              </a:rPr>
              <a:t>For developers, there are plenty of platforms that they can use in order to perform an AR project. Such as Echo AR and Adobe Aero.</a:t>
            </a:r>
          </a:p>
          <a:p>
            <a:pPr>
              <a:lnSpc>
                <a:spcPct val="100000"/>
              </a:lnSpc>
            </a:pPr>
            <a:endParaRPr lang="en-US" sz="1700" dirty="0">
              <a:solidFill>
                <a:schemeClr val="tx2"/>
              </a:solidFill>
            </a:endParaRPr>
          </a:p>
        </p:txBody>
      </p:sp>
      <p:sp>
        <p:nvSpPr>
          <p:cNvPr id="89" name="Rectangle 82">
            <a:extLst>
              <a:ext uri="{FF2B5EF4-FFF2-40B4-BE49-F238E27FC236}">
                <a16:creationId xmlns:a16="http://schemas.microsoft.com/office/drawing/2014/main" id="{F43188FD-F61C-4D59-9459-319BFB20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255" y="0"/>
            <a:ext cx="6397745"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0" name="Rectangle 84">
            <a:extLst>
              <a:ext uri="{FF2B5EF4-FFF2-40B4-BE49-F238E27FC236}">
                <a16:creationId xmlns:a16="http://schemas.microsoft.com/office/drawing/2014/main" id="{60AC3FF9-EB0C-48D0-BA7C-CE7C190E1E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94256" y="0"/>
            <a:ext cx="6397744"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picture containing text, wall, indoor, television&#10;&#10;Description automatically generated">
            <a:extLst>
              <a:ext uri="{FF2B5EF4-FFF2-40B4-BE49-F238E27FC236}">
                <a16:creationId xmlns:a16="http://schemas.microsoft.com/office/drawing/2014/main" id="{16002869-DCF9-40FF-AFE6-0D0317D5602C}"/>
              </a:ext>
            </a:extLst>
          </p:cNvPr>
          <p:cNvPicPr>
            <a:picLocks noChangeAspect="1"/>
          </p:cNvPicPr>
          <p:nvPr/>
        </p:nvPicPr>
        <p:blipFill rotWithShape="1">
          <a:blip r:embed="rId4">
            <a:extLst>
              <a:ext uri="{28A0092B-C50C-407E-A947-70E740481C1C}">
                <a14:useLocalDpi xmlns:a14="http://schemas.microsoft.com/office/drawing/2010/main" val="0"/>
              </a:ext>
            </a:extLst>
          </a:blip>
          <a:srcRect l="601" r="32874" b="1"/>
          <a:stretch/>
        </p:blipFill>
        <p:spPr>
          <a:xfrm>
            <a:off x="6626806" y="1019556"/>
            <a:ext cx="4817466" cy="4818888"/>
          </a:xfrm>
          <a:prstGeom prst="rect">
            <a:avLst/>
          </a:prstGeom>
        </p:spPr>
      </p:pic>
    </p:spTree>
    <p:extLst>
      <p:ext uri="{BB962C8B-B14F-4D97-AF65-F5344CB8AC3E}">
        <p14:creationId xmlns:p14="http://schemas.microsoft.com/office/powerpoint/2010/main" val="239848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1AC4B-8867-4F5A-A9DE-5C5B2231991F}"/>
              </a:ext>
            </a:extLst>
          </p:cNvPr>
          <p:cNvSpPr>
            <a:spLocks noGrp="1"/>
          </p:cNvSpPr>
          <p:nvPr>
            <p:ph type="title"/>
          </p:nvPr>
        </p:nvSpPr>
        <p:spPr/>
        <p:txBody>
          <a:bodyPr/>
          <a:lstStyle/>
          <a:p>
            <a:r>
              <a:rPr lang="en-US" dirty="0"/>
              <a:t>Example of VR</a:t>
            </a:r>
          </a:p>
        </p:txBody>
      </p:sp>
      <p:pic>
        <p:nvPicPr>
          <p:cNvPr id="4" name="Online Media 3" title="Kotaku Plays Arachnophobia, A Virtual Reality Spider Infestation">
            <a:hlinkClick r:id="" action="ppaction://media"/>
            <a:extLst>
              <a:ext uri="{FF2B5EF4-FFF2-40B4-BE49-F238E27FC236}">
                <a16:creationId xmlns:a16="http://schemas.microsoft.com/office/drawing/2014/main" id="{A6DB1FA8-B0F9-410A-ABC9-101D68B15563}"/>
              </a:ext>
            </a:extLst>
          </p:cNvPr>
          <p:cNvPicPr>
            <a:picLocks noGrp="1" noRot="1" noChangeAspect="1"/>
          </p:cNvPicPr>
          <p:nvPr>
            <p:ph idx="1"/>
            <a:videoFile r:link="rId1"/>
          </p:nvPr>
        </p:nvPicPr>
        <p:blipFill>
          <a:blip r:embed="rId3"/>
          <a:stretch>
            <a:fillRect/>
          </a:stretch>
        </p:blipFill>
        <p:spPr>
          <a:xfrm>
            <a:off x="2382838" y="1949450"/>
            <a:ext cx="7426325" cy="4195763"/>
          </a:xfrm>
          <a:prstGeom prst="rect">
            <a:avLst/>
          </a:prstGeom>
        </p:spPr>
      </p:pic>
    </p:spTree>
    <p:extLst>
      <p:ext uri="{BB962C8B-B14F-4D97-AF65-F5344CB8AC3E}">
        <p14:creationId xmlns:p14="http://schemas.microsoft.com/office/powerpoint/2010/main" val="318326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Application VR in Surgery [THE GOOD DOCTOR EPISODE 9]">
            <a:hlinkClick r:id="" action="ppaction://media"/>
            <a:extLst>
              <a:ext uri="{FF2B5EF4-FFF2-40B4-BE49-F238E27FC236}">
                <a16:creationId xmlns:a16="http://schemas.microsoft.com/office/drawing/2014/main" id="{51732916-7DE4-4FF1-8630-648AB02C638A}"/>
              </a:ext>
            </a:extLst>
          </p:cNvPr>
          <p:cNvPicPr>
            <a:picLocks noGrp="1" noRot="1" noChangeAspect="1"/>
          </p:cNvPicPr>
          <p:nvPr>
            <p:ph idx="1"/>
            <a:videoFile r:link="rId1"/>
          </p:nvPr>
        </p:nvPicPr>
        <p:blipFill>
          <a:blip r:embed="rId3"/>
          <a:stretch>
            <a:fillRect/>
          </a:stretch>
        </p:blipFill>
        <p:spPr>
          <a:xfrm>
            <a:off x="1293152" y="2071688"/>
            <a:ext cx="9605695" cy="4070849"/>
          </a:xfrm>
          <a:prstGeom prst="rect">
            <a:avLst/>
          </a:prstGeom>
        </p:spPr>
      </p:pic>
      <p:sp>
        <p:nvSpPr>
          <p:cNvPr id="5" name="TextBox 4">
            <a:extLst>
              <a:ext uri="{FF2B5EF4-FFF2-40B4-BE49-F238E27FC236}">
                <a16:creationId xmlns:a16="http://schemas.microsoft.com/office/drawing/2014/main" id="{E93A950F-D24E-4883-B086-85455AE61416}"/>
              </a:ext>
            </a:extLst>
          </p:cNvPr>
          <p:cNvSpPr txBox="1"/>
          <p:nvPr/>
        </p:nvSpPr>
        <p:spPr>
          <a:xfrm>
            <a:off x="1971676" y="842963"/>
            <a:ext cx="5929312" cy="830997"/>
          </a:xfrm>
          <a:prstGeom prst="rect">
            <a:avLst/>
          </a:prstGeom>
          <a:noFill/>
        </p:spPr>
        <p:txBody>
          <a:bodyPr wrap="square" rtlCol="0">
            <a:spAutoFit/>
          </a:bodyPr>
          <a:lstStyle/>
          <a:p>
            <a:r>
              <a:rPr lang="en-US" sz="4800" dirty="0">
                <a:solidFill>
                  <a:schemeClr val="bg1"/>
                </a:solidFill>
              </a:rPr>
              <a:t>Example of AR</a:t>
            </a:r>
          </a:p>
        </p:txBody>
      </p:sp>
    </p:spTree>
    <p:extLst>
      <p:ext uri="{BB962C8B-B14F-4D97-AF65-F5344CB8AC3E}">
        <p14:creationId xmlns:p14="http://schemas.microsoft.com/office/powerpoint/2010/main" val="269001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4" name="Rectangle 13">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6" name="Rectangle 15">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50"/>
            <a:ext cx="62546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8" name="Rectangle 17">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048" y="0"/>
            <a:ext cx="6251447"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926EE654-3935-4DB3-BAF7-8059724074D3}"/>
              </a:ext>
            </a:extLst>
          </p:cNvPr>
          <p:cNvSpPr>
            <a:spLocks noGrp="1"/>
          </p:cNvSpPr>
          <p:nvPr>
            <p:ph type="title"/>
          </p:nvPr>
        </p:nvSpPr>
        <p:spPr>
          <a:xfrm>
            <a:off x="838200" y="586992"/>
            <a:ext cx="4953000" cy="1664573"/>
          </a:xfrm>
        </p:spPr>
        <p:txBody>
          <a:bodyPr>
            <a:normAutofit/>
          </a:bodyPr>
          <a:lstStyle/>
          <a:p>
            <a:r>
              <a:rPr lang="en-US" dirty="0"/>
              <a:t>DO YOU USE AR TODAY?</a:t>
            </a:r>
          </a:p>
        </p:txBody>
      </p:sp>
      <p:pic>
        <p:nvPicPr>
          <p:cNvPr id="5" name="Picture 4">
            <a:extLst>
              <a:ext uri="{FF2B5EF4-FFF2-40B4-BE49-F238E27FC236}">
                <a16:creationId xmlns:a16="http://schemas.microsoft.com/office/drawing/2014/main" id="{641429F7-75AA-4947-8BBD-696D28AC673E}"/>
              </a:ext>
            </a:extLst>
          </p:cNvPr>
          <p:cNvPicPr>
            <a:picLocks noChangeAspect="1"/>
          </p:cNvPicPr>
          <p:nvPr/>
        </p:nvPicPr>
        <p:blipFill rotWithShape="1">
          <a:blip r:embed="rId3"/>
          <a:srcRect t="6281" b="24345"/>
          <a:stretch/>
        </p:blipFill>
        <p:spPr>
          <a:xfrm>
            <a:off x="6858001" y="567942"/>
            <a:ext cx="4724400" cy="5716862"/>
          </a:xfrm>
          <a:prstGeom prst="rect">
            <a:avLst/>
          </a:prstGeom>
        </p:spPr>
      </p:pic>
    </p:spTree>
    <p:extLst>
      <p:ext uri="{BB962C8B-B14F-4D97-AF65-F5344CB8AC3E}">
        <p14:creationId xmlns:p14="http://schemas.microsoft.com/office/powerpoint/2010/main" val="34697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5" name="Rectangle 74">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45A6ED36-5A92-4FBD-A69B-509DDDC0EEBA}"/>
              </a:ext>
            </a:extLst>
          </p:cNvPr>
          <p:cNvSpPr>
            <a:spLocks noGrp="1"/>
          </p:cNvSpPr>
          <p:nvPr>
            <p:ph type="title"/>
          </p:nvPr>
        </p:nvSpPr>
        <p:spPr>
          <a:xfrm>
            <a:off x="838199" y="461339"/>
            <a:ext cx="5562601" cy="2831136"/>
          </a:xfrm>
        </p:spPr>
        <p:txBody>
          <a:bodyPr vert="horz" lIns="91440" tIns="45720" rIns="91440" bIns="45720" rtlCol="0" anchor="ctr">
            <a:normAutofit/>
          </a:bodyPr>
          <a:lstStyle/>
          <a:p>
            <a:r>
              <a:rPr lang="en-US" dirty="0">
                <a:solidFill>
                  <a:schemeClr val="tx2"/>
                </a:solidFill>
              </a:rPr>
              <a:t>AR in today</a:t>
            </a:r>
          </a:p>
        </p:txBody>
      </p:sp>
      <p:sp>
        <p:nvSpPr>
          <p:cNvPr id="5" name="TextBox 4">
            <a:extLst>
              <a:ext uri="{FF2B5EF4-FFF2-40B4-BE49-F238E27FC236}">
                <a16:creationId xmlns:a16="http://schemas.microsoft.com/office/drawing/2014/main" id="{74B55784-FD0E-4803-BADA-8A8787096E21}"/>
              </a:ext>
            </a:extLst>
          </p:cNvPr>
          <p:cNvSpPr txBox="1"/>
          <p:nvPr/>
        </p:nvSpPr>
        <p:spPr>
          <a:xfrm>
            <a:off x="838200" y="3429000"/>
            <a:ext cx="5562243" cy="2585613"/>
          </a:xfrm>
          <a:prstGeom prst="rect">
            <a:avLst/>
          </a:prstGeom>
        </p:spPr>
        <p:txBody>
          <a:bodyPr vert="horz" lIns="91440" tIns="45720" rIns="91440" bIns="45720" rtlCol="0">
            <a:normAutofit/>
          </a:bodyPr>
          <a:lstStyle/>
          <a:p>
            <a:pPr>
              <a:lnSpc>
                <a:spcPct val="110000"/>
              </a:lnSpc>
              <a:spcAft>
                <a:spcPts val="600"/>
              </a:spcAft>
              <a:buClr>
                <a:schemeClr val="accent1"/>
              </a:buClr>
            </a:pPr>
            <a:r>
              <a:rPr lang="en-US" dirty="0">
                <a:solidFill>
                  <a:schemeClr val="tx2"/>
                </a:solidFill>
              </a:rPr>
              <a:t>The camera recognizes the human body which then launches a model to follow the body as it moves.</a:t>
            </a:r>
          </a:p>
        </p:txBody>
      </p:sp>
      <p:sp>
        <p:nvSpPr>
          <p:cNvPr id="77" name="Rectangle 76">
            <a:extLst>
              <a:ext uri="{FF2B5EF4-FFF2-40B4-BE49-F238E27FC236}">
                <a16:creationId xmlns:a16="http://schemas.microsoft.com/office/drawing/2014/main" id="{F43188FD-F61C-4D59-9459-319BFB20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949" y="0"/>
            <a:ext cx="4915050" cy="6893822"/>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9" name="Rectangle 78">
            <a:extLst>
              <a:ext uri="{FF2B5EF4-FFF2-40B4-BE49-F238E27FC236}">
                <a16:creationId xmlns:a16="http://schemas.microsoft.com/office/drawing/2014/main" id="{60AC3FF9-EB0C-48D0-BA7C-CE7C190E1E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276949" y="0"/>
            <a:ext cx="4911993" cy="691466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erson standing on a football field&#10;&#10;Description automatically generated with low confidence">
            <a:extLst>
              <a:ext uri="{FF2B5EF4-FFF2-40B4-BE49-F238E27FC236}">
                <a16:creationId xmlns:a16="http://schemas.microsoft.com/office/drawing/2014/main" id="{BA7715D8-2CD2-4746-9B98-1521F44263FA}"/>
              </a:ext>
            </a:extLst>
          </p:cNvPr>
          <p:cNvPicPr>
            <a:picLocks noChangeAspect="1"/>
          </p:cNvPicPr>
          <p:nvPr/>
        </p:nvPicPr>
        <p:blipFill rotWithShape="1">
          <a:blip r:embed="rId3">
            <a:extLst>
              <a:ext uri="{28A0092B-C50C-407E-A947-70E740481C1C}">
                <a14:useLocalDpi xmlns:a14="http://schemas.microsoft.com/office/drawing/2010/main" val="0"/>
              </a:ext>
            </a:extLst>
          </a:blip>
          <a:srcRect t="108" b="9650"/>
          <a:stretch/>
        </p:blipFill>
        <p:spPr>
          <a:xfrm>
            <a:off x="7827946" y="380992"/>
            <a:ext cx="3809998" cy="1925416"/>
          </a:xfrm>
          <a:prstGeom prst="rect">
            <a:avLst/>
          </a:prstGeom>
        </p:spPr>
      </p:pic>
      <p:pic>
        <p:nvPicPr>
          <p:cNvPr id="4" name="Picture 3">
            <a:extLst>
              <a:ext uri="{FF2B5EF4-FFF2-40B4-BE49-F238E27FC236}">
                <a16:creationId xmlns:a16="http://schemas.microsoft.com/office/drawing/2014/main" id="{440CBD79-568A-4FEF-ADBB-E3838B39EAE1}"/>
              </a:ext>
            </a:extLst>
          </p:cNvPr>
          <p:cNvPicPr>
            <a:picLocks noChangeAspect="1"/>
          </p:cNvPicPr>
          <p:nvPr/>
        </p:nvPicPr>
        <p:blipFill rotWithShape="1">
          <a:blip r:embed="rId4"/>
          <a:srcRect t="6575" b="3583"/>
          <a:stretch/>
        </p:blipFill>
        <p:spPr>
          <a:xfrm>
            <a:off x="7827946" y="2376797"/>
            <a:ext cx="3809998" cy="1925415"/>
          </a:xfrm>
          <a:prstGeom prst="rect">
            <a:avLst/>
          </a:prstGeom>
        </p:spPr>
      </p:pic>
      <p:pic>
        <p:nvPicPr>
          <p:cNvPr id="1028" name="Picture 4" descr="Snapchat's Future Lies in Augmented Reality | by Mark Racette | Medium">
            <a:extLst>
              <a:ext uri="{FF2B5EF4-FFF2-40B4-BE49-F238E27FC236}">
                <a16:creationId xmlns:a16="http://schemas.microsoft.com/office/drawing/2014/main" id="{DD832D1A-EAD2-4B64-A259-88613DD54F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851"/>
          <a:stretch/>
        </p:blipFill>
        <p:spPr bwMode="auto">
          <a:xfrm>
            <a:off x="7827946" y="4372576"/>
            <a:ext cx="3809998" cy="19320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794360-BBEF-402F-ADB7-46027FB92323}"/>
              </a:ext>
            </a:extLst>
          </p:cNvPr>
          <p:cNvSpPr txBox="1"/>
          <p:nvPr/>
        </p:nvSpPr>
        <p:spPr>
          <a:xfrm>
            <a:off x="835142" y="4647529"/>
            <a:ext cx="5239800" cy="923330"/>
          </a:xfrm>
          <a:prstGeom prst="rect">
            <a:avLst/>
          </a:prstGeom>
          <a:noFill/>
        </p:spPr>
        <p:txBody>
          <a:bodyPr wrap="square" rtlCol="0">
            <a:spAutoFit/>
          </a:bodyPr>
          <a:lstStyle/>
          <a:p>
            <a:pPr>
              <a:spcAft>
                <a:spcPts val="600"/>
              </a:spcAft>
            </a:pPr>
            <a:r>
              <a:rPr lang="en-US" dirty="0"/>
              <a:t>Here the front camera recognizes the eyes, mouth, and outer head to then create an anchor where it can place the objects or visuals.</a:t>
            </a:r>
          </a:p>
        </p:txBody>
      </p:sp>
      <p:sp>
        <p:nvSpPr>
          <p:cNvPr id="8" name="TextBox 7">
            <a:extLst>
              <a:ext uri="{FF2B5EF4-FFF2-40B4-BE49-F238E27FC236}">
                <a16:creationId xmlns:a16="http://schemas.microsoft.com/office/drawing/2014/main" id="{19DCBB0D-98D9-4766-8FAC-E216ECF8590E}"/>
              </a:ext>
            </a:extLst>
          </p:cNvPr>
          <p:cNvSpPr txBox="1"/>
          <p:nvPr/>
        </p:nvSpPr>
        <p:spPr>
          <a:xfrm>
            <a:off x="835140" y="2766811"/>
            <a:ext cx="5122747" cy="646331"/>
          </a:xfrm>
          <a:prstGeom prst="rect">
            <a:avLst/>
          </a:prstGeom>
          <a:noFill/>
        </p:spPr>
        <p:txBody>
          <a:bodyPr wrap="square" rtlCol="0">
            <a:spAutoFit/>
          </a:bodyPr>
          <a:lstStyle/>
          <a:p>
            <a:r>
              <a:rPr lang="en-US" dirty="0"/>
              <a:t>Here is how Football is using AR to present their players.</a:t>
            </a:r>
          </a:p>
        </p:txBody>
      </p:sp>
    </p:spTree>
    <p:extLst>
      <p:ext uri="{BB962C8B-B14F-4D97-AF65-F5344CB8AC3E}">
        <p14:creationId xmlns:p14="http://schemas.microsoft.com/office/powerpoint/2010/main" val="2577744702"/>
      </p:ext>
    </p:extLst>
  </p:cSld>
  <p:clrMapOvr>
    <a:masterClrMapping/>
  </p:clrMapOvr>
</p:sld>
</file>

<file path=ppt/theme/theme1.xml><?xml version="1.0" encoding="utf-8"?>
<a:theme xmlns:a="http://schemas.openxmlformats.org/drawingml/2006/main" name="BlockprintVTI">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515D0673C992C46994F06B1560449E2" ma:contentTypeVersion="7" ma:contentTypeDescription="Create a new document." ma:contentTypeScope="" ma:versionID="072918fb5efe85ee4b9a7aae0236d23a">
  <xsd:schema xmlns:xsd="http://www.w3.org/2001/XMLSchema" xmlns:xs="http://www.w3.org/2001/XMLSchema" xmlns:p="http://schemas.microsoft.com/office/2006/metadata/properties" xmlns:ns3="582b11d1-fc10-48e0-bda8-1d3c07ce3abc" xmlns:ns4="4c676842-3bab-47ef-aa1a-f6f1bb3e5a09" targetNamespace="http://schemas.microsoft.com/office/2006/metadata/properties" ma:root="true" ma:fieldsID="cae757bf15e3e4437583b350402a5147" ns3:_="" ns4:_="">
    <xsd:import namespace="582b11d1-fc10-48e0-bda8-1d3c07ce3abc"/>
    <xsd:import namespace="4c676842-3bab-47ef-aa1a-f6f1bb3e5a0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2b11d1-fc10-48e0-bda8-1d3c07ce3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c676842-3bab-47ef-aa1a-f6f1bb3e5a0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EF9F97-EB00-4C22-8918-046A23D1CD1B}">
  <ds:schemaRefs>
    <ds:schemaRef ds:uri="http://schemas.microsoft.com/sharepoint/v3/contenttype/forms"/>
  </ds:schemaRefs>
</ds:datastoreItem>
</file>

<file path=customXml/itemProps2.xml><?xml version="1.0" encoding="utf-8"?>
<ds:datastoreItem xmlns:ds="http://schemas.openxmlformats.org/officeDocument/2006/customXml" ds:itemID="{15C1D243-FAA5-4AA5-A077-87332DE56771}">
  <ds:schemaRefs>
    <ds:schemaRef ds:uri="http://schemas.openxmlformats.org/package/2006/metadata/core-properties"/>
    <ds:schemaRef ds:uri="http://purl.org/dc/terms/"/>
    <ds:schemaRef ds:uri="http://schemas.microsoft.com/office/infopath/2007/PartnerControls"/>
    <ds:schemaRef ds:uri="http://purl.org/dc/dcmitype/"/>
    <ds:schemaRef ds:uri="http://schemas.microsoft.com/office/2006/documentManagement/types"/>
    <ds:schemaRef ds:uri="http://purl.org/dc/elements/1.1/"/>
    <ds:schemaRef ds:uri="4c676842-3bab-47ef-aa1a-f6f1bb3e5a09"/>
    <ds:schemaRef ds:uri="582b11d1-fc10-48e0-bda8-1d3c07ce3abc"/>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356E8CDD-D192-40A2-9449-F400FEF48587}">
  <ds:schemaRefs>
    <ds:schemaRef ds:uri="http://schemas.microsoft.com/office/2006/metadata/contentType"/>
    <ds:schemaRef ds:uri="http://schemas.microsoft.com/office/2006/metadata/properties/metaAttributes"/>
    <ds:schemaRef ds:uri="http://www.w3.org/2000/xmlns/"/>
    <ds:schemaRef ds:uri="http://www.w3.org/2001/XMLSchema"/>
    <ds:schemaRef ds:uri="582b11d1-fc10-48e0-bda8-1d3c07ce3abc"/>
    <ds:schemaRef ds:uri="4c676842-3bab-47ef-aa1a-f6f1bb3e5a09"/>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249</TotalTime>
  <Words>959</Words>
  <Application>Microsoft Office PowerPoint</Application>
  <PresentationFormat>Widescreen</PresentationFormat>
  <Paragraphs>80</Paragraphs>
  <Slides>32</Slides>
  <Notes>9</Notes>
  <HiddenSlides>2</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Avenir Next LT Pro</vt:lpstr>
      <vt:lpstr>AvenirNext LT Pro Medium</vt:lpstr>
      <vt:lpstr>Calibri</vt:lpstr>
      <vt:lpstr>hurme_no2-webfont</vt:lpstr>
      <vt:lpstr>Roboto</vt:lpstr>
      <vt:lpstr>Whitney</vt:lpstr>
      <vt:lpstr>BlockprintVTI</vt:lpstr>
      <vt:lpstr>Welcome to the world of Augmented Reality (AR)</vt:lpstr>
      <vt:lpstr>What is TAP</vt:lpstr>
      <vt:lpstr>What We Hope and Our Vision </vt:lpstr>
      <vt:lpstr>VR vs. AR</vt:lpstr>
      <vt:lpstr>So what exactly is AR?</vt:lpstr>
      <vt:lpstr>Example of VR</vt:lpstr>
      <vt:lpstr>PowerPoint Presentation</vt:lpstr>
      <vt:lpstr>DO YOU USE AR TODAY?</vt:lpstr>
      <vt:lpstr>AR in today</vt:lpstr>
      <vt:lpstr>Vocabulary</vt:lpstr>
      <vt:lpstr>Echo AR</vt:lpstr>
      <vt:lpstr>PowerPoint Presentation</vt:lpstr>
      <vt:lpstr>PowerPoint Presentation</vt:lpstr>
      <vt:lpstr>Tutorials</vt:lpstr>
      <vt:lpstr>Creating a project</vt:lpstr>
      <vt:lpstr>Creating a model</vt:lpstr>
      <vt:lpstr>Uploading a model</vt:lpstr>
      <vt:lpstr>Selection</vt:lpstr>
      <vt:lpstr>Confirming the Selection</vt:lpstr>
      <vt:lpstr>Selecting a Display Target</vt:lpstr>
      <vt:lpstr>Model uploaded successfully</vt:lpstr>
      <vt:lpstr>PowerPoint Presentation</vt:lpstr>
      <vt:lpstr>PowerPoint Presentation</vt:lpstr>
      <vt:lpstr>PowerPoint Presentation</vt:lpstr>
      <vt:lpstr>PowerPoint Presentation</vt:lpstr>
      <vt:lpstr>PowerPoint Presentation</vt:lpstr>
      <vt:lpstr>Click Full Screen</vt:lpstr>
      <vt:lpstr>See In AR</vt:lpstr>
      <vt:lpstr>Last thing</vt:lpstr>
      <vt:lpstr>PowerPoint Presentation</vt:lpstr>
      <vt:lpstr>Unity</vt:lpstr>
      <vt:lpstr>Thank you, guys.  Post-Survey: https://ggc.az1.qualtrics.com/jfe/form/SV_9tcgXJdZzJptLVQ</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Hey Guys.</dc:title>
  <dc:creator>Josue Pastore-Manzano</dc:creator>
  <cp:lastModifiedBy>Josue Pastore-Manzano</cp:lastModifiedBy>
  <cp:revision>17</cp:revision>
  <dcterms:created xsi:type="dcterms:W3CDTF">2021-04-13T02:47:06Z</dcterms:created>
  <dcterms:modified xsi:type="dcterms:W3CDTF">2021-04-23T22:32:52Z</dcterms:modified>
</cp:coreProperties>
</file>